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Lst>
  <p:sldSz cy="6858000" cx="12192000"/>
  <p:notesSz cx="6858000" cy="9144000"/>
  <p:embeddedFontLst>
    <p:embeddedFont>
      <p:font typeface="Open Sans"/>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1" roundtripDataSignature="AMtx7mijbCbah6A8VBGjbBCAEo7egeTWg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jidha Sye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OpenSans-italic.fntdata"/><Relationship Id="rId128" Type="http://schemas.openxmlformats.org/officeDocument/2006/relationships/font" Target="fonts/OpenSans-bold.fntdata"/><Relationship Id="rId127" Type="http://schemas.openxmlformats.org/officeDocument/2006/relationships/font" Target="fonts/OpenSans-regular.fntdata"/><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1" Type="http://customschemas.google.com/relationships/presentationmetadata" Target="metadata"/><Relationship Id="rId130" Type="http://schemas.openxmlformats.org/officeDocument/2006/relationships/font" Target="fonts/OpenSans-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7-31T07:57:48.558">
    <p:pos x="2723" y="2075"/>
    <p:text/>
    <p:extLst>
      <p:ext uri="{C676402C-5697-4E1C-873F-D02D1690AC5C}">
        <p15:threadingInfo timeZoneBias="0"/>
      </p:ext>
      <p:ext uri="http://customooxmlschemas.google.com/">
        <go:slidesCustomData xmlns:go="http://customooxmlschemas.google.com/" commentPostId="AAABDUMSTg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1"/>
          <p:cNvSpPr/>
          <p:nvPr>
            <p:ph idx="2" type="pic"/>
          </p:nvPr>
        </p:nvSpPr>
        <p:spPr>
          <a:xfrm>
            <a:off x="5183188" y="987425"/>
            <a:ext cx="6172200" cy="4873625"/>
          </a:xfrm>
          <a:prstGeom prst="rect">
            <a:avLst/>
          </a:prstGeom>
          <a:noFill/>
          <a:ln>
            <a:noFill/>
          </a:ln>
        </p:spPr>
      </p:sp>
      <p:sp>
        <p:nvSpPr>
          <p:cNvPr id="64" name="Google Shape;64;p1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1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1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1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2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1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2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1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29.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comments" Target="../comments/comment1.xml"/><Relationship Id="rId4" Type="http://schemas.openxmlformats.org/officeDocument/2006/relationships/image" Target="../media/image4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39.png"/><Relationship Id="rId7"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74.png"/><Relationship Id="rId5" Type="http://schemas.openxmlformats.org/officeDocument/2006/relationships/image" Target="../media/image49.png"/><Relationship Id="rId6"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8.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4.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9.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4.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0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7.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0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0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1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0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IN"/>
              <a:t>Lab2</a:t>
            </a:r>
            <a:endParaRPr/>
          </a:p>
        </p:txBody>
      </p:sp>
      <p:sp>
        <p:nvSpPr>
          <p:cNvPr id="85" name="Google Shape;85;p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0"/>
          <p:cNvSpPr txBox="1"/>
          <p:nvPr>
            <p:ph idx="1" type="body"/>
          </p:nvPr>
        </p:nvSpPr>
        <p:spPr>
          <a:xfrm>
            <a:off x="754602" y="1109709"/>
            <a:ext cx="10599198" cy="506725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1" i="0" lang="en-IN">
                <a:solidFill>
                  <a:srgbClr val="333333"/>
                </a:solidFill>
                <a:latin typeface="Open Sans"/>
                <a:ea typeface="Open Sans"/>
                <a:cs typeface="Open Sans"/>
                <a:sym typeface="Open Sans"/>
              </a:rPr>
              <a:t>A dataframe is comprised of rows and columns. </a:t>
            </a:r>
            <a:endParaRPr/>
          </a:p>
          <a:p>
            <a:pPr indent="-50800" lvl="0" marL="228600" rtl="0" algn="l">
              <a:lnSpc>
                <a:spcPct val="90000"/>
              </a:lnSpc>
              <a:spcBef>
                <a:spcPts val="1000"/>
              </a:spcBef>
              <a:spcAft>
                <a:spcPts val="0"/>
              </a:spcAft>
              <a:buClr>
                <a:schemeClr val="dk1"/>
              </a:buClr>
              <a:buSzPts val="2800"/>
              <a:buNone/>
            </a:pPr>
            <a:r>
              <a:t/>
            </a:r>
            <a:endParaRPr b="1" i="0">
              <a:solidFill>
                <a:srgbClr val="333333"/>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146" name="Google Shape;146;p10"/>
          <p:cNvPicPr preferRelativeResize="0"/>
          <p:nvPr/>
        </p:nvPicPr>
        <p:blipFill rotWithShape="1">
          <a:blip r:embed="rId3">
            <a:alphaModFix/>
          </a:blip>
          <a:srcRect b="0" l="0" r="0" t="0"/>
          <a:stretch/>
        </p:blipFill>
        <p:spPr>
          <a:xfrm>
            <a:off x="5222618" y="3258091"/>
            <a:ext cx="6214780" cy="313369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61" name="Google Shape;761;p100"/>
          <p:cNvSpPr txBox="1"/>
          <p:nvPr>
            <p:ph idx="1" type="body"/>
          </p:nvPr>
        </p:nvSpPr>
        <p:spPr>
          <a:xfrm>
            <a:off x="838200" y="106532"/>
            <a:ext cx="10515600" cy="607043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Similarly, for car D the fuel value is gas.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Therefore we set the feature gas equal to one and the feature diesel equal to zero.</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This technique is often called “one-hot encoding”.</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pandas, we can use get_dummies() method to convert categorical variables to dummy variables.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62" name="Google Shape;762;p100"/>
          <p:cNvPicPr preferRelativeResize="0"/>
          <p:nvPr/>
        </p:nvPicPr>
        <p:blipFill rotWithShape="1">
          <a:blip r:embed="rId3">
            <a:alphaModFix/>
          </a:blip>
          <a:srcRect b="0" l="0" r="0" t="0"/>
          <a:stretch/>
        </p:blipFill>
        <p:spPr>
          <a:xfrm>
            <a:off x="1773377" y="3071578"/>
            <a:ext cx="7668695" cy="364858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68" name="Google Shape;768;p10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Python, transforming categorical variables to dummy variables is simple.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Following the example, pd.get_dummies() method gets the fuel-type column and creates the dataframe"dummy_variable_1".</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get_dummies() method automatically generates a list of numbers, each one corresponding to a particular category of the variable.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74747"/>
              </a:buClr>
              <a:buSzPts val="4400"/>
              <a:buFont typeface="Open Sans"/>
              <a:buNone/>
            </a:pPr>
            <a:r>
              <a:rPr b="1" lang="en-IN">
                <a:solidFill>
                  <a:srgbClr val="474747"/>
                </a:solidFill>
                <a:latin typeface="Open Sans"/>
                <a:ea typeface="Open Sans"/>
                <a:cs typeface="Open Sans"/>
                <a:sym typeface="Open Sans"/>
              </a:rPr>
              <a:t>Exploratory Data Analysis </a:t>
            </a:r>
            <a:br>
              <a:rPr b="1" lang="en-IN">
                <a:solidFill>
                  <a:srgbClr val="474747"/>
                </a:solidFill>
                <a:latin typeface="Open Sans"/>
                <a:ea typeface="Open Sans"/>
                <a:cs typeface="Open Sans"/>
                <a:sym typeface="Open Sans"/>
              </a:rPr>
            </a:br>
            <a:endParaRPr/>
          </a:p>
        </p:txBody>
      </p:sp>
      <p:sp>
        <p:nvSpPr>
          <p:cNvPr id="774" name="Google Shape;774;p10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Font typeface="Calibri"/>
              <a:buAutoNum type="arabicPeriod"/>
            </a:pPr>
            <a:r>
              <a:rPr b="0" i="0" lang="en-IN">
                <a:latin typeface="Open Sans"/>
                <a:ea typeface="Open Sans"/>
                <a:cs typeface="Open Sans"/>
                <a:sym typeface="Open Sans"/>
              </a:rPr>
              <a:t>In this module we’re going to cover the basics of Exploratory Data Analysis using Python.</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latin typeface="Open Sans"/>
                <a:ea typeface="Open Sans"/>
                <a:cs typeface="Open Sans"/>
                <a:sym typeface="Open Sans"/>
              </a:rPr>
              <a:t>Exploratory Data Analysis, or in short “EDA”, is an approach to analyze data in order to: </a:t>
            </a:r>
            <a:r>
              <a:rPr b="1" i="0" lang="en-IN" u="sng">
                <a:latin typeface="Open Sans"/>
                <a:ea typeface="Open Sans"/>
                <a:cs typeface="Open Sans"/>
                <a:sym typeface="Open Sans"/>
              </a:rPr>
              <a:t>- summarize main characteristics of the data - gain better understanding of the dataset,</a:t>
            </a:r>
            <a:r>
              <a:rPr b="0" i="0" lang="en-IN">
                <a:latin typeface="Open Sans"/>
                <a:ea typeface="Open Sans"/>
                <a:cs typeface="Open Sans"/>
                <a:sym typeface="Open Sans"/>
              </a:rPr>
              <a:t>- </a:t>
            </a:r>
            <a:r>
              <a:rPr b="0" i="0" lang="en-IN">
                <a:highlight>
                  <a:srgbClr val="FFFF00"/>
                </a:highlight>
                <a:latin typeface="Open Sans"/>
                <a:ea typeface="Open Sans"/>
                <a:cs typeface="Open Sans"/>
                <a:sym typeface="Open Sans"/>
              </a:rPr>
              <a:t>uncover relationships </a:t>
            </a:r>
            <a:r>
              <a:rPr b="0" i="0" lang="en-IN">
                <a:latin typeface="Open Sans"/>
                <a:ea typeface="Open Sans"/>
                <a:cs typeface="Open Sans"/>
                <a:sym typeface="Open Sans"/>
              </a:rPr>
              <a:t>between different variables, and</a:t>
            </a:r>
            <a:r>
              <a:rPr b="0" i="0" lang="en-IN">
                <a:solidFill>
                  <a:srgbClr val="0074B5"/>
                </a:solidFill>
                <a:latin typeface="Open Sans"/>
                <a:ea typeface="Open Sans"/>
                <a:cs typeface="Open Sans"/>
                <a:sym typeface="Open Sans"/>
              </a:rPr>
              <a:t>- </a:t>
            </a:r>
            <a:r>
              <a:rPr b="0" i="0" lang="en-IN">
                <a:solidFill>
                  <a:srgbClr val="0074B5"/>
                </a:solidFill>
                <a:highlight>
                  <a:srgbClr val="FFFF00"/>
                </a:highlight>
                <a:latin typeface="Open Sans"/>
                <a:ea typeface="Open Sans"/>
                <a:cs typeface="Open Sans"/>
                <a:sym typeface="Open Sans"/>
              </a:rPr>
              <a:t>extract important variables for the problem </a:t>
            </a:r>
            <a:r>
              <a:rPr b="0" i="0" lang="en-IN">
                <a:solidFill>
                  <a:srgbClr val="0074B5"/>
                </a:solidFill>
                <a:latin typeface="Open Sans"/>
                <a:ea typeface="Open Sans"/>
                <a:cs typeface="Open Sans"/>
                <a:sym typeface="Open Sans"/>
              </a:rPr>
              <a:t>we are trying to solve.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main question we are trying to answer in this module is: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a:t>
            </a:r>
            <a:r>
              <a:rPr b="0" i="0" lang="en-IN" u="sng">
                <a:solidFill>
                  <a:srgbClr val="0074B5"/>
                </a:solidFill>
                <a:highlight>
                  <a:srgbClr val="FFFF00"/>
                </a:highlight>
                <a:latin typeface="Open Sans"/>
                <a:ea typeface="Open Sans"/>
                <a:cs typeface="Open Sans"/>
                <a:sym typeface="Open Sans"/>
              </a:rPr>
              <a:t>What are the characteristics that have the most impact on the car price</a:t>
            </a:r>
            <a:r>
              <a:rPr b="0" i="0" lang="en-IN" u="sng">
                <a:solidFill>
                  <a:srgbClr val="0074B5"/>
                </a:solidFill>
                <a:latin typeface="Open Sans"/>
                <a:ea typeface="Open Sans"/>
                <a:cs typeface="Open Sans"/>
                <a:sym typeface="Open Sans"/>
              </a:rPr>
              <a:t>?”</a:t>
            </a:r>
            <a:endParaRPr/>
          </a:p>
          <a:p>
            <a:pPr indent="0" lvl="0" marL="0" rtl="0" algn="l">
              <a:lnSpc>
                <a:spcPct val="90000"/>
              </a:lnSpc>
              <a:spcBef>
                <a:spcPts val="1000"/>
              </a:spcBef>
              <a:spcAft>
                <a:spcPts val="0"/>
              </a:spcAft>
              <a:buClr>
                <a:schemeClr val="dk1"/>
              </a:buClr>
              <a:buSzPts val="2800"/>
              <a:buNone/>
            </a:pPr>
            <a:r>
              <a:t/>
            </a:r>
            <a:endParaRPr b="0" i="0">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80" name="Google Shape;780;p10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81" name="Google Shape;781;p103"/>
          <p:cNvPicPr preferRelativeResize="0"/>
          <p:nvPr/>
        </p:nvPicPr>
        <p:blipFill rotWithShape="1">
          <a:blip r:embed="rId3">
            <a:alphaModFix/>
          </a:blip>
          <a:srcRect b="0" l="0" r="0" t="0"/>
          <a:stretch/>
        </p:blipFill>
        <p:spPr>
          <a:xfrm>
            <a:off x="651569" y="106122"/>
            <a:ext cx="11157817" cy="47055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4"/>
          <p:cNvSpPr txBox="1"/>
          <p:nvPr>
            <p:ph idx="1" type="body"/>
          </p:nvPr>
        </p:nvSpPr>
        <p:spPr>
          <a:xfrm>
            <a:off x="408373" y="221942"/>
            <a:ext cx="10945427" cy="595502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will be going through a couple of different useful exploratory data analysis techniques in order to answer this question.</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In this module you will learn about: </a:t>
            </a:r>
            <a:r>
              <a:rPr b="1" i="0" lang="en-IN">
                <a:solidFill>
                  <a:srgbClr val="333333"/>
                </a:solidFill>
                <a:highlight>
                  <a:srgbClr val="FFFF00"/>
                </a:highlight>
                <a:latin typeface="Open Sans"/>
                <a:ea typeface="Open Sans"/>
                <a:cs typeface="Open Sans"/>
                <a:sym typeface="Open Sans"/>
              </a:rPr>
              <a:t>Descriptive Statistics</a:t>
            </a:r>
            <a:r>
              <a:rPr b="1" i="0" lang="en-IN">
                <a:solidFill>
                  <a:srgbClr val="333333"/>
                </a:solidFill>
                <a:latin typeface="Open Sans"/>
                <a:ea typeface="Open Sans"/>
                <a:cs typeface="Open Sans"/>
                <a:sym typeface="Open Sans"/>
              </a:rPr>
              <a:t>, which describe basic </a:t>
            </a:r>
            <a:r>
              <a:rPr b="0" i="0" lang="en-IN" u="sng">
                <a:solidFill>
                  <a:srgbClr val="0074B5"/>
                </a:solidFill>
                <a:latin typeface="Open Sans"/>
                <a:ea typeface="Open Sans"/>
                <a:cs typeface="Open Sans"/>
                <a:sym typeface="Open Sans"/>
              </a:rPr>
              <a:t>features of a dataset and obtains a short summary about the sample and measures of the </a:t>
            </a:r>
            <a:r>
              <a:rPr b="0" i="0" lang="en-IN">
                <a:solidFill>
                  <a:srgbClr val="0074B5"/>
                </a:solidFill>
                <a:latin typeface="Open Sans"/>
                <a:ea typeface="Open Sans"/>
                <a:cs typeface="Open Sans"/>
                <a:sym typeface="Open Sans"/>
              </a:rPr>
              <a:t>data.</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highlight>
                  <a:srgbClr val="FFFF00"/>
                </a:highlight>
                <a:latin typeface="Open Sans"/>
                <a:ea typeface="Open Sans"/>
                <a:cs typeface="Open Sans"/>
                <a:sym typeface="Open Sans"/>
              </a:rPr>
              <a:t>Basic of Grouping Data </a:t>
            </a:r>
            <a:r>
              <a:rPr b="0" i="0" lang="en-IN">
                <a:solidFill>
                  <a:srgbClr val="0074B5"/>
                </a:solidFill>
                <a:latin typeface="Open Sans"/>
                <a:ea typeface="Open Sans"/>
                <a:cs typeface="Open Sans"/>
                <a:sym typeface="Open Sans"/>
              </a:rPr>
              <a:t>using groupby, and how this can help to transform our dataset.</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highlight>
                  <a:srgbClr val="FFFF00"/>
                </a:highlight>
                <a:latin typeface="Open Sans"/>
                <a:ea typeface="Open Sans"/>
                <a:cs typeface="Open Sans"/>
                <a:sym typeface="Open Sans"/>
              </a:rPr>
              <a:t>ANOVA</a:t>
            </a:r>
            <a:r>
              <a:rPr b="0" i="0" lang="en-IN">
                <a:solidFill>
                  <a:srgbClr val="0074B5"/>
                </a:solidFill>
                <a:latin typeface="Open Sans"/>
                <a:ea typeface="Open Sans"/>
                <a:cs typeface="Open Sans"/>
                <a:sym typeface="Open Sans"/>
              </a:rPr>
              <a:t>, the analysis of variance, a statistical method in which the variation in a set of </a:t>
            </a:r>
            <a:r>
              <a:rPr b="1" i="0" lang="en-IN" u="sng">
                <a:solidFill>
                  <a:srgbClr val="333333"/>
                </a:solidFill>
                <a:latin typeface="Open Sans"/>
                <a:ea typeface="Open Sans"/>
                <a:cs typeface="Open Sans"/>
                <a:sym typeface="Open Sans"/>
              </a:rPr>
              <a:t>observations is divided into distinct components.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a:t>
            </a:r>
            <a:r>
              <a:rPr b="0" i="0" lang="en-IN">
                <a:solidFill>
                  <a:srgbClr val="0074B5"/>
                </a:solidFill>
                <a:highlight>
                  <a:srgbClr val="FFFF00"/>
                </a:highlight>
                <a:latin typeface="Open Sans"/>
                <a:ea typeface="Open Sans"/>
                <a:cs typeface="Open Sans"/>
                <a:sym typeface="Open Sans"/>
              </a:rPr>
              <a:t>Correlation between different variables</a:t>
            </a:r>
            <a:r>
              <a:rPr b="0" i="0" lang="en-IN">
                <a:solidFill>
                  <a:srgbClr val="0074B5"/>
                </a:solidFill>
                <a:latin typeface="Open Sans"/>
                <a:ea typeface="Open Sans"/>
                <a:cs typeface="Open Sans"/>
                <a:sym typeface="Open Sans"/>
              </a:rPr>
              <a:t>.</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And lastly, </a:t>
            </a:r>
            <a:r>
              <a:rPr b="0" i="0" lang="en-IN">
                <a:solidFill>
                  <a:srgbClr val="0074B5"/>
                </a:solidFill>
                <a:highlight>
                  <a:srgbClr val="FFFF00"/>
                </a:highlight>
                <a:latin typeface="Open Sans"/>
                <a:ea typeface="Open Sans"/>
                <a:cs typeface="Open Sans"/>
                <a:sym typeface="Open Sans"/>
              </a:rPr>
              <a:t>Advanced Correlation</a:t>
            </a:r>
            <a:r>
              <a:rPr b="0" i="0" lang="en-IN">
                <a:solidFill>
                  <a:srgbClr val="0074B5"/>
                </a:solidFill>
                <a:latin typeface="Open Sans"/>
                <a:ea typeface="Open Sans"/>
                <a:cs typeface="Open Sans"/>
                <a:sym typeface="Open Sans"/>
              </a:rPr>
              <a:t>, where we’ll introduce you to various correlation statistical </a:t>
            </a:r>
            <a:r>
              <a:rPr b="0" i="0" lang="en-IN" u="sng">
                <a:solidFill>
                  <a:srgbClr val="0074B5"/>
                </a:solidFill>
                <a:latin typeface="Open Sans"/>
                <a:ea typeface="Open Sans"/>
                <a:cs typeface="Open Sans"/>
                <a:sym typeface="Open Sans"/>
              </a:rPr>
              <a:t>methods, namely Pearson Correlation and Correlation Heatmaps.</a:t>
            </a:r>
            <a:endParaRPr/>
          </a:p>
          <a:p>
            <a:pPr indent="-50800" lvl="0" marL="228600" rtl="0" algn="l">
              <a:lnSpc>
                <a:spcPct val="90000"/>
              </a:lnSpc>
              <a:spcBef>
                <a:spcPts val="1000"/>
              </a:spcBef>
              <a:spcAft>
                <a:spcPts val="0"/>
              </a:spcAft>
              <a:buClr>
                <a:schemeClr val="dk1"/>
              </a:buClr>
              <a:buSzPts val="2800"/>
              <a:buFont typeface="Calibri"/>
              <a:buNone/>
            </a:pPr>
            <a:r>
              <a:t/>
            </a:r>
            <a:endParaRPr b="1" i="0" u="sng">
              <a:solidFill>
                <a:srgbClr val="333333"/>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74747"/>
              </a:buClr>
              <a:buSzPts val="4400"/>
              <a:buFont typeface="Open Sans"/>
              <a:buNone/>
            </a:pPr>
            <a:r>
              <a:rPr b="1" lang="en-IN">
                <a:solidFill>
                  <a:srgbClr val="474747"/>
                </a:solidFill>
                <a:latin typeface="Open Sans"/>
                <a:ea typeface="Open Sans"/>
                <a:cs typeface="Open Sans"/>
                <a:sym typeface="Open Sans"/>
              </a:rPr>
              <a:t>Descriptive Statistics </a:t>
            </a:r>
            <a:br>
              <a:rPr b="1" lang="en-IN">
                <a:solidFill>
                  <a:srgbClr val="474747"/>
                </a:solidFill>
                <a:latin typeface="Open Sans"/>
                <a:ea typeface="Open Sans"/>
                <a:cs typeface="Open Sans"/>
                <a:sym typeface="Open Sans"/>
              </a:rPr>
            </a:br>
            <a:endParaRPr/>
          </a:p>
        </p:txBody>
      </p:sp>
      <p:sp>
        <p:nvSpPr>
          <p:cNvPr id="792" name="Google Shape;792;p10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this video, we’ll be talking about Descriptive Statistics.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When you begin to analyze data, it’s important to first </a:t>
            </a:r>
            <a:r>
              <a:rPr b="0" i="0" lang="en-IN">
                <a:solidFill>
                  <a:srgbClr val="0074B5"/>
                </a:solidFill>
                <a:highlight>
                  <a:srgbClr val="FFFF00"/>
                </a:highlight>
                <a:latin typeface="Open Sans"/>
                <a:ea typeface="Open Sans"/>
                <a:cs typeface="Open Sans"/>
                <a:sym typeface="Open Sans"/>
              </a:rPr>
              <a:t>explore your data before you spend time building complicated models.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 One easy way to do so is to </a:t>
            </a:r>
            <a:r>
              <a:rPr b="0" i="0" lang="en-IN">
                <a:solidFill>
                  <a:srgbClr val="0074B5"/>
                </a:solidFill>
                <a:highlight>
                  <a:srgbClr val="FFFF00"/>
                </a:highlight>
                <a:latin typeface="Open Sans"/>
                <a:ea typeface="Open Sans"/>
                <a:cs typeface="Open Sans"/>
                <a:sym typeface="Open Sans"/>
              </a:rPr>
              <a:t>calculate some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highlight>
                  <a:srgbClr val="FFFF00"/>
                </a:highlight>
                <a:latin typeface="Open Sans"/>
                <a:ea typeface="Open Sans"/>
                <a:cs typeface="Open Sans"/>
                <a:sym typeface="Open Sans"/>
              </a:rPr>
              <a:t>descriptive statistics for your data</a:t>
            </a:r>
            <a:r>
              <a:rPr b="0" i="0" lang="en-IN" u="sng">
                <a:solidFill>
                  <a:srgbClr val="0074B5"/>
                </a:solidFill>
                <a:latin typeface="Open Sans"/>
                <a:ea typeface="Open Sans"/>
                <a:cs typeface="Open Sans"/>
                <a:sym typeface="Open Sans"/>
              </a:rPr>
              <a:t>.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Descriptive statistical analysis helps to </a:t>
            </a:r>
            <a:r>
              <a:rPr b="0" i="0" lang="en-IN">
                <a:solidFill>
                  <a:srgbClr val="0074B5"/>
                </a:solidFill>
                <a:highlight>
                  <a:srgbClr val="FFFF00"/>
                </a:highlight>
                <a:latin typeface="Open Sans"/>
                <a:ea typeface="Open Sans"/>
                <a:cs typeface="Open Sans"/>
                <a:sym typeface="Open Sans"/>
              </a:rPr>
              <a:t>describe basic features of a dataset </a:t>
            </a:r>
            <a:r>
              <a:rPr b="0" i="0" lang="en-IN">
                <a:solidFill>
                  <a:srgbClr val="0074B5"/>
                </a:solidFill>
                <a:latin typeface="Open Sans"/>
                <a:ea typeface="Open Sans"/>
                <a:cs typeface="Open Sans"/>
                <a:sym typeface="Open Sans"/>
              </a:rPr>
              <a:t>and </a:t>
            </a:r>
            <a:r>
              <a:rPr b="0" i="0" lang="en-IN">
                <a:solidFill>
                  <a:srgbClr val="0074B5"/>
                </a:solidFill>
                <a:highlight>
                  <a:srgbClr val="FFFF00"/>
                </a:highlight>
                <a:latin typeface="Open Sans"/>
                <a:ea typeface="Open Sans"/>
                <a:cs typeface="Open Sans"/>
                <a:sym typeface="Open Sans"/>
              </a:rPr>
              <a:t>obtains a short summary </a:t>
            </a:r>
            <a:r>
              <a:rPr b="0" i="0" lang="en-IN">
                <a:solidFill>
                  <a:srgbClr val="0074B5"/>
                </a:solidFill>
                <a:latin typeface="Open Sans"/>
                <a:ea typeface="Open Sans"/>
                <a:cs typeface="Open Sans"/>
                <a:sym typeface="Open Sans"/>
              </a:rPr>
              <a:t>about the sample and </a:t>
            </a:r>
            <a:r>
              <a:rPr b="0" i="0" lang="en-IN">
                <a:solidFill>
                  <a:srgbClr val="0074B5"/>
                </a:solidFill>
                <a:highlight>
                  <a:srgbClr val="FFFF00"/>
                </a:highlight>
                <a:latin typeface="Open Sans"/>
                <a:ea typeface="Open Sans"/>
                <a:cs typeface="Open Sans"/>
                <a:sym typeface="Open Sans"/>
              </a:rPr>
              <a:t>measures of the data</a:t>
            </a:r>
            <a:r>
              <a:rPr b="0" i="0" lang="en-IN">
                <a:solidFill>
                  <a:srgbClr val="0074B5"/>
                </a:solidFill>
                <a:latin typeface="Open Sans"/>
                <a:ea typeface="Open Sans"/>
                <a:cs typeface="Open Sans"/>
                <a:sym typeface="Open Sans"/>
              </a:rPr>
              <a:t>.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6"/>
          <p:cNvSpPr txBox="1"/>
          <p:nvPr>
            <p:ph idx="1" type="body"/>
          </p:nvPr>
        </p:nvSpPr>
        <p:spPr>
          <a:xfrm>
            <a:off x="150920" y="71021"/>
            <a:ext cx="11202880" cy="610594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Let’s show you a couple different useful methods.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 One way in which we can do this is by </a:t>
            </a:r>
            <a:r>
              <a:rPr b="0" i="0" lang="en-IN">
                <a:solidFill>
                  <a:srgbClr val="0074B5"/>
                </a:solidFill>
                <a:highlight>
                  <a:srgbClr val="FFFF00"/>
                </a:highlight>
                <a:latin typeface="Open Sans"/>
                <a:ea typeface="Open Sans"/>
                <a:cs typeface="Open Sans"/>
                <a:sym typeface="Open Sans"/>
              </a:rPr>
              <a:t>using the describe() </a:t>
            </a:r>
            <a:r>
              <a:rPr b="0" i="0" lang="en-IN">
                <a:solidFill>
                  <a:srgbClr val="0074B5"/>
                </a:solidFill>
                <a:latin typeface="Open Sans"/>
                <a:ea typeface="Open Sans"/>
                <a:cs typeface="Open Sans"/>
                <a:sym typeface="Open Sans"/>
              </a:rPr>
              <a:t>function in pandas.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Using the describe function and applying it on your dataframe, the </a:t>
            </a:r>
            <a:r>
              <a:rPr b="0" i="0" lang="en-IN">
                <a:solidFill>
                  <a:srgbClr val="0074B5"/>
                </a:solidFill>
                <a:highlight>
                  <a:srgbClr val="FFFF00"/>
                </a:highlight>
                <a:latin typeface="Open Sans"/>
                <a:ea typeface="Open Sans"/>
                <a:cs typeface="Open Sans"/>
                <a:sym typeface="Open Sans"/>
              </a:rPr>
              <a:t>"describe" function automatically computes basic statistics for </a:t>
            </a:r>
            <a:r>
              <a:rPr b="0" i="0" lang="en-IN" u="sng">
                <a:solidFill>
                  <a:srgbClr val="0074B5"/>
                </a:solidFill>
                <a:highlight>
                  <a:srgbClr val="FFFF00"/>
                </a:highlight>
                <a:latin typeface="Open Sans"/>
                <a:ea typeface="Open Sans"/>
                <a:cs typeface="Open Sans"/>
                <a:sym typeface="Open Sans"/>
              </a:rPr>
              <a:t>all numerical variables</a:t>
            </a:r>
            <a:r>
              <a:rPr b="0" i="0" lang="en-IN" u="sng">
                <a:solidFill>
                  <a:srgbClr val="0074B5"/>
                </a:solidFill>
                <a:latin typeface="Open Sans"/>
                <a:ea typeface="Open Sans"/>
                <a:cs typeface="Open Sans"/>
                <a:sym typeface="Open Sans"/>
              </a:rPr>
              <a:t>.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98" name="Google Shape;798;p106"/>
          <p:cNvPicPr preferRelativeResize="0"/>
          <p:nvPr/>
        </p:nvPicPr>
        <p:blipFill rotWithShape="1">
          <a:blip r:embed="rId3">
            <a:alphaModFix/>
          </a:blip>
          <a:srcRect b="0" l="0" r="0" t="0"/>
          <a:stretch/>
        </p:blipFill>
        <p:spPr>
          <a:xfrm>
            <a:off x="37254" y="3216819"/>
            <a:ext cx="6505589" cy="308913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04" name="Google Shape;804;p10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 It shows the mean, the total number of data </a:t>
            </a:r>
            <a:r>
              <a:rPr b="0" i="0" lang="en-IN">
                <a:solidFill>
                  <a:srgbClr val="0074B5"/>
                </a:solidFill>
                <a:latin typeface="Open Sans"/>
                <a:ea typeface="Open Sans"/>
                <a:cs typeface="Open Sans"/>
                <a:sym typeface="Open Sans"/>
              </a:rPr>
              <a:t>points, the standard deviation, the quartiles and the extreme values.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Any </a:t>
            </a:r>
            <a:r>
              <a:rPr b="0" i="0" lang="en-IN">
                <a:solidFill>
                  <a:srgbClr val="0074B5"/>
                </a:solidFill>
                <a:highlight>
                  <a:srgbClr val="FFFF00"/>
                </a:highlight>
                <a:latin typeface="Open Sans"/>
                <a:ea typeface="Open Sans"/>
                <a:cs typeface="Open Sans"/>
                <a:sym typeface="Open Sans"/>
              </a:rPr>
              <a:t>NaN values are automatically skipped </a:t>
            </a:r>
            <a:r>
              <a:rPr b="0" i="0" lang="en-IN">
                <a:solidFill>
                  <a:srgbClr val="0074B5"/>
                </a:solidFill>
                <a:latin typeface="Open Sans"/>
                <a:ea typeface="Open Sans"/>
                <a:cs typeface="Open Sans"/>
                <a:sym typeface="Open Sans"/>
              </a:rPr>
              <a:t>in these statistics. This function will </a:t>
            </a:r>
            <a:r>
              <a:rPr b="0" i="0" lang="en-IN">
                <a:solidFill>
                  <a:srgbClr val="0074B5"/>
                </a:solidFill>
                <a:highlight>
                  <a:srgbClr val="FFFF00"/>
                </a:highlight>
                <a:latin typeface="Open Sans"/>
                <a:ea typeface="Open Sans"/>
                <a:cs typeface="Open Sans"/>
                <a:sym typeface="Open Sans"/>
              </a:rPr>
              <a:t>give you a clearer idea of the distribution of your different variables</a:t>
            </a:r>
            <a:r>
              <a:rPr b="0" i="0" lang="en-IN">
                <a:solidFill>
                  <a:srgbClr val="0074B5"/>
                </a:solidFill>
                <a:latin typeface="Open Sans"/>
                <a:ea typeface="Open Sans"/>
                <a:cs typeface="Open Sans"/>
                <a:sym typeface="Open Sans"/>
              </a:rPr>
              <a:t>.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You could have also categorical variables </a:t>
            </a:r>
            <a:r>
              <a:rPr b="0" i="0" lang="en-IN" u="sng">
                <a:solidFill>
                  <a:srgbClr val="0074B5"/>
                </a:solidFill>
                <a:latin typeface="Open Sans"/>
                <a:ea typeface="Open Sans"/>
                <a:cs typeface="Open Sans"/>
                <a:sym typeface="Open Sans"/>
              </a:rPr>
              <a:t>in your dataset.</a:t>
            </a:r>
            <a:r>
              <a:rPr b="0" i="0" lang="en-IN">
                <a:solidFill>
                  <a:srgbClr val="0074B5"/>
                </a:solidFill>
                <a:latin typeface="Open Sans"/>
                <a:ea typeface="Open Sans"/>
                <a:cs typeface="Open Sans"/>
                <a:sym typeface="Open Sans"/>
              </a:rPr>
              <a:t>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These are variables that can be divided up into different categories, or groups and have discrete values.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10" name="Google Shape;810;p10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For example, in our dataset we have the drive system as a categorical variable, which consists of the categories: forward-wheel drive, rear-wheel drive, and four-wheel drive. One way you can </a:t>
            </a:r>
            <a:r>
              <a:rPr b="0" i="0" lang="en-IN">
                <a:solidFill>
                  <a:srgbClr val="0074B5"/>
                </a:solidFill>
                <a:highlight>
                  <a:srgbClr val="FFFF00"/>
                </a:highlight>
                <a:latin typeface="Open Sans"/>
                <a:ea typeface="Open Sans"/>
                <a:cs typeface="Open Sans"/>
                <a:sym typeface="Open Sans"/>
              </a:rPr>
              <a:t>summarize the categorical data is by using the function value_counts(). </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highlight>
                <a:srgbClr val="FFFF00"/>
              </a:highlight>
              <a:latin typeface="Open Sans"/>
              <a:ea typeface="Open Sans"/>
              <a:cs typeface="Open Sans"/>
              <a:sym typeface="Open Sans"/>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can change the name of the column to make it easier to read.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see that we have 118 cars in the fwd (front </a:t>
            </a:r>
            <a:r>
              <a:rPr b="0" i="0" lang="en-IN" u="sng">
                <a:solidFill>
                  <a:srgbClr val="0074B5"/>
                </a:solidFill>
                <a:latin typeface="Open Sans"/>
                <a:ea typeface="Open Sans"/>
                <a:cs typeface="Open Sans"/>
                <a:sym typeface="Open Sans"/>
              </a:rPr>
              <a:t>wheel drive) category,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11" name="Google Shape;811;p108"/>
          <p:cNvPicPr preferRelativeResize="0"/>
          <p:nvPr/>
        </p:nvPicPr>
        <p:blipFill rotWithShape="1">
          <a:blip r:embed="rId3">
            <a:alphaModFix/>
          </a:blip>
          <a:srcRect b="0" l="0" r="0" t="0"/>
          <a:stretch/>
        </p:blipFill>
        <p:spPr>
          <a:xfrm>
            <a:off x="1408312" y="-279694"/>
            <a:ext cx="9945488" cy="210531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9"/>
          <p:cNvSpPr txBox="1"/>
          <p:nvPr>
            <p:ph idx="1" type="body"/>
          </p:nvPr>
        </p:nvSpPr>
        <p:spPr>
          <a:xfrm>
            <a:off x="204186" y="239697"/>
            <a:ext cx="11149614" cy="593726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75 cars in the rwd (rear wheel drive) category, and 8 cars in the 4wd (four wheel drive) category.</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 </a:t>
            </a:r>
            <a:r>
              <a:rPr b="0" i="0" lang="en-IN">
                <a:solidFill>
                  <a:srgbClr val="0074B5"/>
                </a:solidFill>
                <a:highlight>
                  <a:srgbClr val="FFFF00"/>
                </a:highlight>
                <a:latin typeface="Open Sans"/>
                <a:ea typeface="Open Sans"/>
                <a:cs typeface="Open Sans"/>
                <a:sym typeface="Open Sans"/>
              </a:rPr>
              <a:t>Boxplots are a great way to visualize numeric </a:t>
            </a:r>
            <a:r>
              <a:rPr b="0" i="0" lang="en-IN">
                <a:solidFill>
                  <a:srgbClr val="0074B5"/>
                </a:solidFill>
                <a:latin typeface="Open Sans"/>
                <a:ea typeface="Open Sans"/>
                <a:cs typeface="Open Sans"/>
                <a:sym typeface="Open Sans"/>
              </a:rPr>
              <a:t>data, since you can visualize the various distributions of the data.</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main features that the </a:t>
            </a:r>
            <a:r>
              <a:rPr b="0" i="0" lang="en-IN">
                <a:solidFill>
                  <a:srgbClr val="0074B5"/>
                </a:solidFill>
                <a:highlight>
                  <a:srgbClr val="FFFF00"/>
                </a:highlight>
                <a:latin typeface="Open Sans"/>
                <a:ea typeface="Open Sans"/>
                <a:cs typeface="Open Sans"/>
                <a:sym typeface="Open Sans"/>
              </a:rPr>
              <a:t>boxplot shows are the median of the data,</a:t>
            </a:r>
            <a:r>
              <a:rPr b="0" i="0" lang="en-IN">
                <a:solidFill>
                  <a:srgbClr val="0074B5"/>
                </a:solidFill>
                <a:latin typeface="Open Sans"/>
                <a:ea typeface="Open Sans"/>
                <a:cs typeface="Open Sans"/>
                <a:sym typeface="Open Sans"/>
              </a:rPr>
              <a:t> which represents where </a:t>
            </a:r>
            <a:r>
              <a:rPr b="0" i="0" lang="en-IN" u="sng">
                <a:solidFill>
                  <a:srgbClr val="0074B5"/>
                </a:solidFill>
                <a:latin typeface="Open Sans"/>
                <a:ea typeface="Open Sans"/>
                <a:cs typeface="Open Sans"/>
                <a:sym typeface="Open Sans"/>
              </a:rPr>
              <a:t>the </a:t>
            </a:r>
            <a:r>
              <a:rPr b="0" i="0" lang="en-IN" u="sng">
                <a:solidFill>
                  <a:srgbClr val="0074B5"/>
                </a:solidFill>
                <a:highlight>
                  <a:srgbClr val="FFFF00"/>
                </a:highlight>
                <a:latin typeface="Open Sans"/>
                <a:ea typeface="Open Sans"/>
                <a:cs typeface="Open Sans"/>
                <a:sym typeface="Open Sans"/>
              </a:rPr>
              <a:t>middle datapoint </a:t>
            </a:r>
            <a:r>
              <a:rPr b="0" i="0" lang="en-IN" u="sng">
                <a:solidFill>
                  <a:srgbClr val="0074B5"/>
                </a:solidFill>
                <a:latin typeface="Open Sans"/>
                <a:ea typeface="Open Sans"/>
                <a:cs typeface="Open Sans"/>
                <a:sym typeface="Open Sans"/>
              </a:rPr>
              <a:t>is.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17" name="Google Shape;817;p109"/>
          <p:cNvPicPr preferRelativeResize="0"/>
          <p:nvPr/>
        </p:nvPicPr>
        <p:blipFill rotWithShape="1">
          <a:blip r:embed="rId3">
            <a:alphaModFix/>
          </a:blip>
          <a:srcRect b="0" l="0" r="0" t="0"/>
          <a:stretch/>
        </p:blipFill>
        <p:spPr>
          <a:xfrm>
            <a:off x="924017" y="3030777"/>
            <a:ext cx="8999751" cy="34854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1"/>
          <p:cNvSpPr txBox="1"/>
          <p:nvPr>
            <p:ph idx="1" type="body"/>
          </p:nvPr>
        </p:nvSpPr>
        <p:spPr>
          <a:xfrm>
            <a:off x="390617" y="221942"/>
            <a:ext cx="10963183" cy="650733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1" i="0" lang="en-IN">
                <a:solidFill>
                  <a:srgbClr val="333333"/>
                </a:solidFill>
                <a:latin typeface="Open Sans"/>
                <a:ea typeface="Open Sans"/>
                <a:cs typeface="Open Sans"/>
                <a:sym typeface="Open Sans"/>
              </a:rPr>
              <a:t>We can create a data frame out of a dictionary.</a:t>
            </a:r>
            <a:endParaRPr/>
          </a:p>
          <a:p>
            <a:pPr indent="-228600" lvl="0" marL="228600" rtl="0" algn="l">
              <a:lnSpc>
                <a:spcPct val="90000"/>
              </a:lnSpc>
              <a:spcBef>
                <a:spcPts val="1000"/>
              </a:spcBef>
              <a:spcAft>
                <a:spcPts val="0"/>
              </a:spcAft>
              <a:buClr>
                <a:srgbClr val="0074B5"/>
              </a:buClr>
              <a:buSzPts val="2800"/>
              <a:buChar char="•"/>
            </a:pPr>
            <a:r>
              <a:rPr b="0" i="0" lang="en-IN" u="sng">
                <a:solidFill>
                  <a:srgbClr val="0074B5"/>
                </a:solidFill>
                <a:latin typeface="Open Sans"/>
                <a:ea typeface="Open Sans"/>
                <a:cs typeface="Open Sans"/>
                <a:sym typeface="Open Sans"/>
              </a:rPr>
              <a:t>The keys correspond to the column labels. </a:t>
            </a:r>
            <a:endParaRPr/>
          </a:p>
          <a:p>
            <a:pPr indent="-50800" lvl="0" marL="228600" rtl="0" algn="l">
              <a:lnSpc>
                <a:spcPct val="90000"/>
              </a:lnSpc>
              <a:spcBef>
                <a:spcPts val="1000"/>
              </a:spcBef>
              <a:spcAft>
                <a:spcPts val="0"/>
              </a:spcAft>
              <a:buClr>
                <a:schemeClr val="dk1"/>
              </a:buClr>
              <a:buSzPts val="2800"/>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b="0" i="0" u="sng">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0074B5"/>
              </a:buClr>
              <a:buSzPts val="2800"/>
              <a:buChar char="•"/>
            </a:pPr>
            <a:r>
              <a:rPr b="0" i="0" lang="en-IN" u="sng">
                <a:solidFill>
                  <a:srgbClr val="0074B5"/>
                </a:solidFill>
                <a:latin typeface="Open Sans"/>
                <a:ea typeface="Open Sans"/>
                <a:cs typeface="Open Sans"/>
                <a:sym typeface="Open Sans"/>
              </a:rPr>
              <a:t>The values are lists corresponding to the </a:t>
            </a:r>
            <a:r>
              <a:rPr b="0" i="0" lang="en-IN">
                <a:solidFill>
                  <a:srgbClr val="0074B5"/>
                </a:solidFill>
                <a:latin typeface="Open Sans"/>
                <a:ea typeface="Open Sans"/>
                <a:cs typeface="Open Sans"/>
                <a:sym typeface="Open Sans"/>
              </a:rPr>
              <a:t>rows</a:t>
            </a:r>
            <a:endParaRPr/>
          </a:p>
          <a:p>
            <a:pPr indent="-50800" lvl="0" marL="228600" rtl="0" algn="l">
              <a:lnSpc>
                <a:spcPct val="90000"/>
              </a:lnSpc>
              <a:spcBef>
                <a:spcPts val="1000"/>
              </a:spcBef>
              <a:spcAft>
                <a:spcPts val="0"/>
              </a:spcAft>
              <a:buClr>
                <a:schemeClr val="dk1"/>
              </a:buClr>
              <a:buSzPts val="2800"/>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152" name="Google Shape;152;p11"/>
          <p:cNvPicPr preferRelativeResize="0"/>
          <p:nvPr/>
        </p:nvPicPr>
        <p:blipFill rotWithShape="1">
          <a:blip r:embed="rId3">
            <a:alphaModFix/>
          </a:blip>
          <a:srcRect b="0" l="0" r="0" t="0"/>
          <a:stretch/>
        </p:blipFill>
        <p:spPr>
          <a:xfrm>
            <a:off x="1904415" y="1193257"/>
            <a:ext cx="8383170" cy="2695951"/>
          </a:xfrm>
          <a:prstGeom prst="rect">
            <a:avLst/>
          </a:prstGeom>
          <a:noFill/>
          <a:ln>
            <a:noFill/>
          </a:ln>
        </p:spPr>
      </p:pic>
      <p:pic>
        <p:nvPicPr>
          <p:cNvPr id="153" name="Google Shape;153;p11"/>
          <p:cNvPicPr preferRelativeResize="0"/>
          <p:nvPr/>
        </p:nvPicPr>
        <p:blipFill rotWithShape="1">
          <a:blip r:embed="rId4">
            <a:alphaModFix/>
          </a:blip>
          <a:srcRect b="0" l="0" r="0" t="0"/>
          <a:stretch/>
        </p:blipFill>
        <p:spPr>
          <a:xfrm>
            <a:off x="1117119" y="4307241"/>
            <a:ext cx="8430802" cy="271500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23" name="Google Shape;823;p1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24" name="Google Shape;824;p110"/>
          <p:cNvPicPr preferRelativeResize="0"/>
          <p:nvPr/>
        </p:nvPicPr>
        <p:blipFill rotWithShape="1">
          <a:blip r:embed="rId3">
            <a:alphaModFix/>
          </a:blip>
          <a:srcRect b="0" l="0" r="0" t="0"/>
          <a:stretch/>
        </p:blipFill>
        <p:spPr>
          <a:xfrm>
            <a:off x="1423903" y="168676"/>
            <a:ext cx="8601087" cy="577492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11"/>
          <p:cNvSpPr txBox="1"/>
          <p:nvPr>
            <p:ph idx="1" type="body"/>
          </p:nvPr>
        </p:nvSpPr>
        <p:spPr>
          <a:xfrm>
            <a:off x="301841" y="275208"/>
            <a:ext cx="11051959" cy="59017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 The </a:t>
            </a:r>
            <a:r>
              <a:rPr b="0" i="0" lang="en-IN">
                <a:latin typeface="Open Sans"/>
                <a:ea typeface="Open Sans"/>
                <a:cs typeface="Open Sans"/>
                <a:sym typeface="Open Sans"/>
              </a:rPr>
              <a:t>Upper Quartile </a:t>
            </a:r>
            <a:r>
              <a:rPr b="0" i="0" lang="en-IN">
                <a:solidFill>
                  <a:srgbClr val="0074B5"/>
                </a:solidFill>
                <a:latin typeface="Open Sans"/>
                <a:ea typeface="Open Sans"/>
                <a:cs typeface="Open Sans"/>
                <a:sym typeface="Open Sans"/>
              </a:rPr>
              <a:t>shows where the </a:t>
            </a:r>
            <a:r>
              <a:rPr b="0" i="0" lang="en-IN">
                <a:solidFill>
                  <a:srgbClr val="0074B5"/>
                </a:solidFill>
                <a:highlight>
                  <a:srgbClr val="FFFF00"/>
                </a:highlight>
                <a:latin typeface="Open Sans"/>
                <a:ea typeface="Open Sans"/>
                <a:cs typeface="Open Sans"/>
                <a:sym typeface="Open Sans"/>
              </a:rPr>
              <a:t>75th percentile </a:t>
            </a:r>
            <a:r>
              <a:rPr b="0" i="0" lang="en-IN" u="sng">
                <a:solidFill>
                  <a:srgbClr val="0074B5"/>
                </a:solidFill>
                <a:highlight>
                  <a:srgbClr val="FFFF00"/>
                </a:highlight>
                <a:latin typeface="Open Sans"/>
                <a:ea typeface="Open Sans"/>
                <a:cs typeface="Open Sans"/>
                <a:sym typeface="Open Sans"/>
              </a:rPr>
              <a:t>is</a:t>
            </a:r>
            <a:r>
              <a:rPr b="0" i="0" lang="en-IN" u="sng">
                <a:solidFill>
                  <a:srgbClr val="0074B5"/>
                </a:solidFill>
                <a:latin typeface="Open Sans"/>
                <a:ea typeface="Open Sans"/>
                <a:cs typeface="Open Sans"/>
                <a:sym typeface="Open Sans"/>
              </a:rPr>
              <a:t>, the </a:t>
            </a:r>
            <a:r>
              <a:rPr b="0" i="0" lang="en-IN" u="sng">
                <a:latin typeface="Open Sans"/>
                <a:ea typeface="Open Sans"/>
                <a:cs typeface="Open Sans"/>
                <a:sym typeface="Open Sans"/>
              </a:rPr>
              <a:t>Lower Quartile shows </a:t>
            </a:r>
            <a:r>
              <a:rPr b="0" i="0" lang="en-IN" u="sng">
                <a:solidFill>
                  <a:srgbClr val="0074B5"/>
                </a:solidFill>
                <a:latin typeface="Open Sans"/>
                <a:ea typeface="Open Sans"/>
                <a:cs typeface="Open Sans"/>
                <a:sym typeface="Open Sans"/>
              </a:rPr>
              <a:t>where the </a:t>
            </a:r>
            <a:r>
              <a:rPr b="0" i="0" lang="en-IN" u="sng">
                <a:solidFill>
                  <a:srgbClr val="0074B5"/>
                </a:solidFill>
                <a:highlight>
                  <a:srgbClr val="FFFF00"/>
                </a:highlight>
                <a:latin typeface="Open Sans"/>
                <a:ea typeface="Open Sans"/>
                <a:cs typeface="Open Sans"/>
                <a:sym typeface="Open Sans"/>
              </a:rPr>
              <a:t>25th percentile </a:t>
            </a:r>
            <a:r>
              <a:rPr b="0" i="0" lang="en-IN" u="sng">
                <a:solidFill>
                  <a:srgbClr val="0074B5"/>
                </a:solidFill>
                <a:latin typeface="Open Sans"/>
                <a:ea typeface="Open Sans"/>
                <a:cs typeface="Open Sans"/>
                <a:sym typeface="Open Sans"/>
              </a:rPr>
              <a:t>is.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 The </a:t>
            </a:r>
            <a:r>
              <a:rPr b="0" i="0" lang="en-IN" u="sng">
                <a:latin typeface="Open Sans"/>
                <a:ea typeface="Open Sans"/>
                <a:cs typeface="Open Sans"/>
                <a:sym typeface="Open Sans"/>
              </a:rPr>
              <a:t>data between the Upper </a:t>
            </a:r>
            <a:r>
              <a:rPr b="0" i="0" lang="en-IN">
                <a:latin typeface="Open Sans"/>
                <a:ea typeface="Open Sans"/>
                <a:cs typeface="Open Sans"/>
                <a:sym typeface="Open Sans"/>
              </a:rPr>
              <a:t>and Lower Quartile </a:t>
            </a:r>
            <a:r>
              <a:rPr b="0" i="0" lang="en-IN">
                <a:solidFill>
                  <a:srgbClr val="0074B5"/>
                </a:solidFill>
                <a:latin typeface="Open Sans"/>
                <a:ea typeface="Open Sans"/>
                <a:cs typeface="Open Sans"/>
                <a:sym typeface="Open Sans"/>
              </a:rPr>
              <a:t>represents the </a:t>
            </a:r>
            <a:r>
              <a:rPr b="0" i="0" lang="en-IN">
                <a:solidFill>
                  <a:srgbClr val="0074B5"/>
                </a:solidFill>
                <a:highlight>
                  <a:srgbClr val="FFFF00"/>
                </a:highlight>
                <a:latin typeface="Open Sans"/>
                <a:ea typeface="Open Sans"/>
                <a:cs typeface="Open Sans"/>
                <a:sym typeface="Open Sans"/>
              </a:rPr>
              <a:t>Interquartile Range</a:t>
            </a:r>
            <a:r>
              <a:rPr b="0" i="0" lang="en-IN">
                <a:solidFill>
                  <a:srgbClr val="0074B5"/>
                </a:solidFill>
                <a:latin typeface="Open Sans"/>
                <a:ea typeface="Open Sans"/>
                <a:cs typeface="Open Sans"/>
                <a:sym typeface="Open Sans"/>
              </a:rPr>
              <a:t>.</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Next, you have </a:t>
            </a:r>
            <a:r>
              <a:rPr b="0" i="0" lang="en-IN">
                <a:latin typeface="Open Sans"/>
                <a:ea typeface="Open Sans"/>
                <a:cs typeface="Open Sans"/>
                <a:sym typeface="Open Sans"/>
              </a:rPr>
              <a:t>the Lower and Upper Extremes</a:t>
            </a:r>
            <a:r>
              <a:rPr b="0" i="0" lang="en-IN">
                <a:solidFill>
                  <a:srgbClr val="0074B5"/>
                </a:solidFill>
                <a:latin typeface="Open Sans"/>
                <a:ea typeface="Open Sans"/>
                <a:cs typeface="Open Sans"/>
                <a:sym typeface="Open Sans"/>
              </a:rPr>
              <a:t>.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These are </a:t>
            </a:r>
            <a:r>
              <a:rPr b="0" i="0" lang="en-IN">
                <a:solidFill>
                  <a:srgbClr val="0074B5"/>
                </a:solidFill>
                <a:highlight>
                  <a:srgbClr val="FFFF00"/>
                </a:highlight>
                <a:latin typeface="Open Sans"/>
                <a:ea typeface="Open Sans"/>
                <a:cs typeface="Open Sans"/>
                <a:sym typeface="Open Sans"/>
              </a:rPr>
              <a:t>calculated as 1.5 times the interquartile </a:t>
            </a:r>
            <a:r>
              <a:rPr b="0" i="0" lang="en-IN">
                <a:solidFill>
                  <a:srgbClr val="0074B5"/>
                </a:solidFill>
                <a:latin typeface="Open Sans"/>
                <a:ea typeface="Open Sans"/>
                <a:cs typeface="Open Sans"/>
                <a:sym typeface="Open Sans"/>
              </a:rPr>
              <a:t>range above the 75th percentile, and as </a:t>
            </a:r>
            <a:r>
              <a:rPr b="0" i="0" lang="en-IN">
                <a:solidFill>
                  <a:srgbClr val="0074B5"/>
                </a:solidFill>
                <a:highlight>
                  <a:srgbClr val="FFFF00"/>
                </a:highlight>
                <a:latin typeface="Open Sans"/>
                <a:ea typeface="Open Sans"/>
                <a:cs typeface="Open Sans"/>
                <a:sym typeface="Open Sans"/>
              </a:rPr>
              <a:t>1.5 times the IQR below the 25th percentile.</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IN"/>
              <a:t>https://online.stat.psu.edu/stat200/lesson/3/3.2#:~:text=To%20build%20this%20fence%20we,above%20Q3%20are%20considered%20outliers.</a:t>
            </a:r>
            <a:endParaRPr/>
          </a:p>
        </p:txBody>
      </p:sp>
      <p:sp>
        <p:nvSpPr>
          <p:cNvPr id="835" name="Google Shape;835;p1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36" name="Google Shape;836;p112"/>
          <p:cNvPicPr preferRelativeResize="0"/>
          <p:nvPr/>
        </p:nvPicPr>
        <p:blipFill rotWithShape="1">
          <a:blip r:embed="rId3">
            <a:alphaModFix/>
          </a:blip>
          <a:srcRect b="0" l="0" r="0" t="0"/>
          <a:stretch/>
        </p:blipFill>
        <p:spPr>
          <a:xfrm>
            <a:off x="4000207" y="1790471"/>
            <a:ext cx="4191585" cy="327705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42" name="Google Shape;842;p1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43" name="Google Shape;843;p113"/>
          <p:cNvPicPr preferRelativeResize="0"/>
          <p:nvPr/>
        </p:nvPicPr>
        <p:blipFill rotWithShape="1">
          <a:blip r:embed="rId3">
            <a:alphaModFix/>
          </a:blip>
          <a:srcRect b="0" l="0" r="0" t="0"/>
          <a:stretch/>
        </p:blipFill>
        <p:spPr>
          <a:xfrm>
            <a:off x="0" y="107763"/>
            <a:ext cx="12192000" cy="6642473"/>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4"/>
          <p:cNvSpPr txBox="1"/>
          <p:nvPr>
            <p:ph idx="1" type="body"/>
          </p:nvPr>
        </p:nvSpPr>
        <p:spPr>
          <a:xfrm>
            <a:off x="177553" y="204186"/>
            <a:ext cx="11185124" cy="599941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Finally, </a:t>
            </a:r>
            <a:r>
              <a:rPr b="0" i="0" lang="en-IN">
                <a:solidFill>
                  <a:srgbClr val="0074B5"/>
                </a:solidFill>
                <a:highlight>
                  <a:srgbClr val="FFFF00"/>
                </a:highlight>
                <a:latin typeface="Open Sans"/>
                <a:ea typeface="Open Sans"/>
                <a:cs typeface="Open Sans"/>
                <a:sym typeface="Open Sans"/>
              </a:rPr>
              <a:t>boxplots also display outliers as individual dots </a:t>
            </a:r>
            <a:r>
              <a:rPr b="0" i="0" lang="en-IN">
                <a:solidFill>
                  <a:srgbClr val="0074B5"/>
                </a:solidFill>
                <a:latin typeface="Open Sans"/>
                <a:ea typeface="Open Sans"/>
                <a:cs typeface="Open Sans"/>
                <a:sym typeface="Open Sans"/>
              </a:rPr>
              <a:t>that occur </a:t>
            </a:r>
            <a:r>
              <a:rPr b="0" i="0" lang="en-IN">
                <a:latin typeface="Open Sans"/>
                <a:ea typeface="Open Sans"/>
                <a:cs typeface="Open Sans"/>
                <a:sym typeface="Open Sans"/>
              </a:rPr>
              <a:t>outside the upper and lower extremes</a:t>
            </a:r>
            <a:r>
              <a:rPr b="0" i="0" lang="en-IN">
                <a:solidFill>
                  <a:srgbClr val="0074B5"/>
                </a:solidFill>
                <a:latin typeface="Open Sans"/>
                <a:ea typeface="Open Sans"/>
                <a:cs typeface="Open Sans"/>
                <a:sym typeface="Open Sans"/>
              </a:rPr>
              <a:t>.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With boxplots, you can easily spot outliers </a:t>
            </a:r>
            <a:r>
              <a:rPr b="0" i="0" lang="en-IN" u="sng">
                <a:solidFill>
                  <a:srgbClr val="0074B5"/>
                </a:solidFill>
                <a:latin typeface="Open Sans"/>
                <a:ea typeface="Open Sans"/>
                <a:cs typeface="Open Sans"/>
                <a:sym typeface="Open Sans"/>
              </a:rPr>
              <a:t>and also </a:t>
            </a:r>
            <a:r>
              <a:rPr b="0" i="0" lang="en-IN" u="sng">
                <a:latin typeface="Open Sans"/>
                <a:ea typeface="Open Sans"/>
                <a:cs typeface="Open Sans"/>
                <a:sym typeface="Open Sans"/>
              </a:rPr>
              <a:t>see the distribution and skewness of the data.</a:t>
            </a:r>
            <a:endParaRPr b="0" i="0" u="sng">
              <a:latin typeface="Open Sans"/>
              <a:ea typeface="Open Sans"/>
              <a:cs typeface="Open Sans"/>
              <a:sym typeface="Open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15"/>
          <p:cNvSpPr txBox="1"/>
          <p:nvPr>
            <p:ph idx="1" type="body"/>
          </p:nvPr>
        </p:nvSpPr>
        <p:spPr>
          <a:xfrm>
            <a:off x="381740" y="186431"/>
            <a:ext cx="10972060" cy="599053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Boxplots make it easy to compare between groups.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this example, using Boxplot we can </a:t>
            </a:r>
            <a:r>
              <a:rPr b="0" i="0" lang="en-IN">
                <a:solidFill>
                  <a:srgbClr val="0074B5"/>
                </a:solidFill>
                <a:highlight>
                  <a:srgbClr val="FFFF00"/>
                </a:highlight>
                <a:latin typeface="Open Sans"/>
                <a:ea typeface="Open Sans"/>
                <a:cs typeface="Open Sans"/>
                <a:sym typeface="Open Sans"/>
              </a:rPr>
              <a:t>see the distribution of different categories of the “</a:t>
            </a:r>
            <a:r>
              <a:rPr b="0" i="0" lang="en-IN">
                <a:highlight>
                  <a:srgbClr val="FFFF00"/>
                </a:highlight>
                <a:latin typeface="Open Sans"/>
                <a:ea typeface="Open Sans"/>
                <a:cs typeface="Open Sans"/>
                <a:sym typeface="Open Sans"/>
              </a:rPr>
              <a:t>drive-wheels” feature over price</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highlight>
                  <a:srgbClr val="FFFF00"/>
                </a:highlight>
                <a:latin typeface="Open Sans"/>
                <a:ea typeface="Open Sans"/>
                <a:cs typeface="Open Sans"/>
                <a:sym typeface="Open Sans"/>
              </a:rPr>
              <a:t>feature.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can see that the </a:t>
            </a:r>
            <a:r>
              <a:rPr b="0" i="0" lang="en-IN">
                <a:latin typeface="Open Sans"/>
                <a:ea typeface="Open Sans"/>
                <a:cs typeface="Open Sans"/>
                <a:sym typeface="Open Sans"/>
              </a:rPr>
              <a:t>distribution of price between the rwd (rear wheel drive) and the other categories are distinct</a:t>
            </a:r>
            <a:r>
              <a:rPr b="0" i="0" lang="en-IN">
                <a:solidFill>
                  <a:srgbClr val="0074B5"/>
                </a:solidFill>
                <a:latin typeface="Open Sans"/>
                <a:ea typeface="Open Sans"/>
                <a:cs typeface="Open Sans"/>
                <a:sym typeface="Open Sans"/>
              </a:rPr>
              <a:t>, but the </a:t>
            </a:r>
            <a:r>
              <a:rPr b="0" i="0" lang="en-IN">
                <a:latin typeface="Open Sans"/>
                <a:ea typeface="Open Sans"/>
                <a:cs typeface="Open Sans"/>
                <a:sym typeface="Open Sans"/>
              </a:rPr>
              <a:t>price </a:t>
            </a:r>
            <a:r>
              <a:rPr b="0" i="0" lang="en-IN" u="sng">
                <a:latin typeface="Open Sans"/>
                <a:ea typeface="Open Sans"/>
                <a:cs typeface="Open Sans"/>
                <a:sym typeface="Open Sans"/>
              </a:rPr>
              <a:t>for fwd (front wheel drive) and 4wd (four wheel drive) are almost indistinguishable.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54" name="Google Shape;854;p115"/>
          <p:cNvPicPr preferRelativeResize="0"/>
          <p:nvPr/>
        </p:nvPicPr>
        <p:blipFill rotWithShape="1">
          <a:blip r:embed="rId3">
            <a:alphaModFix/>
          </a:blip>
          <a:srcRect b="0" l="0" r="0" t="0"/>
          <a:stretch/>
        </p:blipFill>
        <p:spPr>
          <a:xfrm>
            <a:off x="5114054" y="3429000"/>
            <a:ext cx="6239746" cy="3820058"/>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6"/>
          <p:cNvSpPr txBox="1"/>
          <p:nvPr>
            <p:ph idx="1" type="body"/>
          </p:nvPr>
        </p:nvSpPr>
        <p:spPr>
          <a:xfrm>
            <a:off x="376561" y="245400"/>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Often times we tend to see continuous variables in our data. These data points are numbers contained in some range.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For example, in our dataset, price and engine size are continuous variables.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What if we want to understand the relationship between “engine size” and ”price”?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Could engine size possibly predict the price of a car?</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 One good way to visualize this is using a scatter plot.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Each observation in a scatter plot is represented as a point.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17"/>
          <p:cNvSpPr txBox="1"/>
          <p:nvPr>
            <p:ph idx="1" type="body"/>
          </p:nvPr>
        </p:nvSpPr>
        <p:spPr>
          <a:xfrm>
            <a:off x="195309" y="186431"/>
            <a:ext cx="11158491" cy="599053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This plot shows the relationship between two variables: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highlight>
                  <a:srgbClr val="FFFF00"/>
                </a:highlight>
                <a:latin typeface="Open Sans"/>
                <a:ea typeface="Open Sans"/>
                <a:cs typeface="Open Sans"/>
                <a:sym typeface="Open Sans"/>
              </a:rPr>
              <a:t>The predictor variable</a:t>
            </a:r>
            <a:r>
              <a:rPr b="0" i="0" lang="en-IN">
                <a:solidFill>
                  <a:srgbClr val="0074B5"/>
                </a:solidFill>
                <a:latin typeface="Open Sans"/>
                <a:ea typeface="Open Sans"/>
                <a:cs typeface="Open Sans"/>
                <a:sym typeface="Open Sans"/>
              </a:rPr>
              <a:t>: is the variable that you are using to </a:t>
            </a:r>
            <a:r>
              <a:rPr b="0" i="0" lang="en-IN">
                <a:latin typeface="Open Sans"/>
                <a:ea typeface="Open Sans"/>
                <a:cs typeface="Open Sans"/>
                <a:sym typeface="Open Sans"/>
              </a:rPr>
              <a:t>predict an outcome</a:t>
            </a:r>
            <a:r>
              <a:rPr b="0" i="0" lang="en-IN">
                <a:solidFill>
                  <a:srgbClr val="0074B5"/>
                </a:solidFill>
                <a:latin typeface="Open Sans"/>
                <a:ea typeface="Open Sans"/>
                <a:cs typeface="Open Sans"/>
                <a:sym typeface="Open Sans"/>
              </a:rPr>
              <a:t>.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this case, our predictor variable is the </a:t>
            </a:r>
            <a:r>
              <a:rPr b="0" i="0" lang="en-IN">
                <a:latin typeface="Open Sans"/>
                <a:ea typeface="Open Sans"/>
                <a:cs typeface="Open Sans"/>
                <a:sym typeface="Open Sans"/>
              </a:rPr>
              <a:t>engine size</a:t>
            </a:r>
            <a:r>
              <a:rPr b="0" i="0" lang="en-IN">
                <a:solidFill>
                  <a:srgbClr val="0074B5"/>
                </a:solidFill>
                <a:latin typeface="Open Sans"/>
                <a:ea typeface="Open Sans"/>
                <a:cs typeface="Open Sans"/>
                <a:sym typeface="Open Sans"/>
              </a:rPr>
              <a:t>.</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a:t>
            </a:r>
            <a:r>
              <a:rPr b="0" i="0" lang="en-IN">
                <a:solidFill>
                  <a:srgbClr val="0074B5"/>
                </a:solidFill>
                <a:highlight>
                  <a:srgbClr val="FFFF00"/>
                </a:highlight>
                <a:latin typeface="Open Sans"/>
                <a:ea typeface="Open Sans"/>
                <a:cs typeface="Open Sans"/>
                <a:sym typeface="Open Sans"/>
              </a:rPr>
              <a:t>target variable</a:t>
            </a:r>
            <a:r>
              <a:rPr b="0" i="0" lang="en-IN">
                <a:solidFill>
                  <a:srgbClr val="0074B5"/>
                </a:solidFill>
                <a:latin typeface="Open Sans"/>
                <a:ea typeface="Open Sans"/>
                <a:cs typeface="Open Sans"/>
                <a:sym typeface="Open Sans"/>
              </a:rPr>
              <a:t>: is the variable that you are </a:t>
            </a:r>
            <a:r>
              <a:rPr b="0" i="0" lang="en-IN">
                <a:solidFill>
                  <a:srgbClr val="0074B5"/>
                </a:solidFill>
                <a:highlight>
                  <a:srgbClr val="FFFF00"/>
                </a:highlight>
                <a:latin typeface="Open Sans"/>
                <a:ea typeface="Open Sans"/>
                <a:cs typeface="Open Sans"/>
                <a:sym typeface="Open Sans"/>
              </a:rPr>
              <a:t>trying to predict</a:t>
            </a:r>
            <a:r>
              <a:rPr b="0" i="0" lang="en-IN">
                <a:solidFill>
                  <a:srgbClr val="0074B5"/>
                </a:solidFill>
                <a:latin typeface="Open Sans"/>
                <a:ea typeface="Open Sans"/>
                <a:cs typeface="Open Sans"/>
                <a:sym typeface="Open Sans"/>
              </a:rPr>
              <a:t>. In this case, our </a:t>
            </a:r>
            <a:r>
              <a:rPr b="0" i="0" lang="en-IN">
                <a:solidFill>
                  <a:srgbClr val="0074B5"/>
                </a:solidFill>
                <a:highlight>
                  <a:srgbClr val="FFFF00"/>
                </a:highlight>
                <a:latin typeface="Open Sans"/>
                <a:ea typeface="Open Sans"/>
                <a:cs typeface="Open Sans"/>
                <a:sym typeface="Open Sans"/>
              </a:rPr>
              <a:t>target variable is the price</a:t>
            </a:r>
            <a:r>
              <a:rPr b="0" i="0" lang="en-IN">
                <a:solidFill>
                  <a:srgbClr val="0074B5"/>
                </a:solidFill>
                <a:latin typeface="Open Sans"/>
                <a:ea typeface="Open Sans"/>
                <a:cs typeface="Open Sans"/>
                <a:sym typeface="Open Sans"/>
              </a:rPr>
              <a:t>, since this would be the outcome.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18"/>
          <p:cNvSpPr txBox="1"/>
          <p:nvPr>
            <p:ph idx="1" type="body"/>
          </p:nvPr>
        </p:nvSpPr>
        <p:spPr>
          <a:xfrm>
            <a:off x="221942" y="150920"/>
            <a:ext cx="11131858" cy="599941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a scatterplot, we typically set the </a:t>
            </a:r>
            <a:r>
              <a:rPr b="0" i="0" lang="en-IN">
                <a:latin typeface="Open Sans"/>
                <a:ea typeface="Open Sans"/>
                <a:cs typeface="Open Sans"/>
                <a:sym typeface="Open Sans"/>
              </a:rPr>
              <a:t>predictor variable on the x-axis,</a:t>
            </a:r>
            <a:r>
              <a:rPr b="0" i="0" lang="en-IN">
                <a:solidFill>
                  <a:srgbClr val="0074B5"/>
                </a:solidFill>
                <a:latin typeface="Open Sans"/>
                <a:ea typeface="Open Sans"/>
                <a:cs typeface="Open Sans"/>
                <a:sym typeface="Open Sans"/>
              </a:rPr>
              <a:t> or horizontal axis and we set the </a:t>
            </a:r>
            <a:r>
              <a:rPr b="0" i="0" lang="en-IN">
                <a:latin typeface="Open Sans"/>
                <a:ea typeface="Open Sans"/>
                <a:cs typeface="Open Sans"/>
                <a:sym typeface="Open Sans"/>
              </a:rPr>
              <a:t>target variable on the y-axis or vertical axis.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this case, we will thus plot the </a:t>
            </a:r>
            <a:r>
              <a:rPr b="0" i="0" lang="en-IN">
                <a:latin typeface="Open Sans"/>
                <a:ea typeface="Open Sans"/>
                <a:cs typeface="Open Sans"/>
                <a:sym typeface="Open Sans"/>
              </a:rPr>
              <a:t>engine size on the x-axis and the price on the y-axis.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are using the </a:t>
            </a:r>
            <a:r>
              <a:rPr b="0" i="0" lang="en-IN">
                <a:highlight>
                  <a:srgbClr val="FFFF00"/>
                </a:highlight>
                <a:latin typeface="Open Sans"/>
                <a:ea typeface="Open Sans"/>
                <a:cs typeface="Open Sans"/>
                <a:sym typeface="Open Sans"/>
              </a:rPr>
              <a:t>Matplotlib function “scatter</a:t>
            </a:r>
            <a:r>
              <a:rPr b="0" i="0" lang="en-IN">
                <a:solidFill>
                  <a:srgbClr val="0074B5"/>
                </a:solidFill>
                <a:latin typeface="Open Sans"/>
                <a:ea typeface="Open Sans"/>
                <a:cs typeface="Open Sans"/>
                <a:sym typeface="Open Sans"/>
              </a:rPr>
              <a:t>” here, taking in x and a y variable.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Something to note is that it’s always important to label your axes and write a general plot title, so that you know what you are looking at.</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75" name="Google Shape;875;p1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76" name="Google Shape;876;p119"/>
          <p:cNvPicPr preferRelativeResize="0"/>
          <p:nvPr/>
        </p:nvPicPr>
        <p:blipFill rotWithShape="1">
          <a:blip r:embed="rId3">
            <a:alphaModFix/>
          </a:blip>
          <a:srcRect b="0" l="0" r="0" t="0"/>
          <a:stretch/>
        </p:blipFill>
        <p:spPr>
          <a:xfrm>
            <a:off x="0" y="511218"/>
            <a:ext cx="12192000" cy="58355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2"/>
          <p:cNvSpPr txBox="1"/>
          <p:nvPr>
            <p:ph idx="1" type="body"/>
          </p:nvPr>
        </p:nvSpPr>
        <p:spPr>
          <a:xfrm>
            <a:off x="532660" y="221942"/>
            <a:ext cx="10821140" cy="595502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then cast the dictionary to a dataframe </a:t>
            </a:r>
            <a:r>
              <a:rPr b="0" i="0" lang="en-IN" u="sng">
                <a:solidFill>
                  <a:srgbClr val="0074B5"/>
                </a:solidFill>
                <a:latin typeface="Open Sans"/>
                <a:ea typeface="Open Sans"/>
                <a:cs typeface="Open Sans"/>
                <a:sym typeface="Open Sans"/>
              </a:rPr>
              <a:t>using the function DataFrame. </a:t>
            </a:r>
            <a:endParaRPr/>
          </a:p>
          <a:p>
            <a:pPr indent="-50800" lvl="0" marL="228600" rtl="0" algn="l">
              <a:lnSpc>
                <a:spcPct val="90000"/>
              </a:lnSpc>
              <a:spcBef>
                <a:spcPts val="1000"/>
              </a:spcBef>
              <a:spcAft>
                <a:spcPts val="0"/>
              </a:spcAft>
              <a:buClr>
                <a:schemeClr val="dk1"/>
              </a:buClr>
              <a:buSzPts val="2800"/>
              <a:buFont typeface="Calibri"/>
              <a:buNone/>
            </a:pPr>
            <a:r>
              <a:t/>
            </a:r>
            <a:endParaRPr u="sng">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We can see the direct correspondence between </a:t>
            </a:r>
            <a:r>
              <a:rPr b="1" i="0" lang="en-IN" u="sng">
                <a:solidFill>
                  <a:srgbClr val="333333"/>
                </a:solidFill>
                <a:latin typeface="Open Sans"/>
                <a:ea typeface="Open Sans"/>
                <a:cs typeface="Open Sans"/>
                <a:sym typeface="Open Sans"/>
              </a:rPr>
              <a:t>the table. </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u="sng">
                <a:solidFill>
                  <a:srgbClr val="333333"/>
                </a:solidFill>
                <a:latin typeface="Open Sans"/>
                <a:ea typeface="Open Sans"/>
                <a:cs typeface="Open Sans"/>
                <a:sym typeface="Open Sans"/>
              </a:rPr>
              <a:t>The keys correspond to the table headers.</a:t>
            </a:r>
            <a:endParaRPr/>
          </a:p>
          <a:p>
            <a:pPr indent="-50800" lvl="0" marL="228600" rtl="0" algn="l">
              <a:lnSpc>
                <a:spcPct val="90000"/>
              </a:lnSpc>
              <a:spcBef>
                <a:spcPts val="1000"/>
              </a:spcBef>
              <a:spcAft>
                <a:spcPts val="0"/>
              </a:spcAft>
              <a:buClr>
                <a:schemeClr val="dk1"/>
              </a:buClr>
              <a:buSzPts val="2800"/>
              <a:buFont typeface="Calibri"/>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159" name="Google Shape;159;p12"/>
          <p:cNvPicPr preferRelativeResize="0"/>
          <p:nvPr/>
        </p:nvPicPr>
        <p:blipFill rotWithShape="1">
          <a:blip r:embed="rId3">
            <a:alphaModFix/>
          </a:blip>
          <a:srcRect b="0" l="0" r="0" t="0"/>
          <a:stretch/>
        </p:blipFill>
        <p:spPr>
          <a:xfrm>
            <a:off x="3756860" y="681037"/>
            <a:ext cx="4820323" cy="743054"/>
          </a:xfrm>
          <a:prstGeom prst="rect">
            <a:avLst/>
          </a:prstGeom>
          <a:noFill/>
          <a:ln>
            <a:noFill/>
          </a:ln>
        </p:spPr>
      </p:pic>
      <p:pic>
        <p:nvPicPr>
          <p:cNvPr id="160" name="Google Shape;160;p12"/>
          <p:cNvPicPr preferRelativeResize="0"/>
          <p:nvPr/>
        </p:nvPicPr>
        <p:blipFill rotWithShape="1">
          <a:blip r:embed="rId4">
            <a:alphaModFix/>
          </a:blip>
          <a:srcRect b="0" l="0" r="0" t="0"/>
          <a:stretch/>
        </p:blipFill>
        <p:spPr>
          <a:xfrm>
            <a:off x="1611675" y="2615947"/>
            <a:ext cx="8507012" cy="402011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20"/>
          <p:cNvSpPr txBox="1"/>
          <p:nvPr>
            <p:ph idx="1" type="body"/>
          </p:nvPr>
        </p:nvSpPr>
        <p:spPr>
          <a:xfrm>
            <a:off x="332173" y="209889"/>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Now how is the variable Engine Size related to Price?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From the scatterplot </a:t>
            </a:r>
            <a:r>
              <a:rPr b="0" i="0" lang="en-IN">
                <a:latin typeface="Open Sans"/>
                <a:ea typeface="Open Sans"/>
                <a:cs typeface="Open Sans"/>
                <a:sym typeface="Open Sans"/>
              </a:rPr>
              <a:t>we see that as the engine size goes up, the price of the car also goes up.</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This is giving us an </a:t>
            </a:r>
            <a:r>
              <a:rPr b="0" i="0" lang="en-IN">
                <a:latin typeface="Open Sans"/>
                <a:ea typeface="Open Sans"/>
                <a:cs typeface="Open Sans"/>
                <a:sym typeface="Open Sans"/>
              </a:rPr>
              <a:t>initial indication that there is a positive linear relationship </a:t>
            </a:r>
            <a:r>
              <a:rPr b="0" i="0" lang="en-IN">
                <a:solidFill>
                  <a:srgbClr val="0074B5"/>
                </a:solidFill>
                <a:latin typeface="Open Sans"/>
                <a:ea typeface="Open Sans"/>
                <a:cs typeface="Open Sans"/>
                <a:sym typeface="Open Sans"/>
              </a:rPr>
              <a:t>between these two variables.</a:t>
            </a:r>
            <a:endParaRPr/>
          </a:p>
          <a:p>
            <a:pPr indent="-228600" lvl="0" marL="228600" rtl="0" algn="l">
              <a:lnSpc>
                <a:spcPct val="90000"/>
              </a:lnSpc>
              <a:spcBef>
                <a:spcPts val="1000"/>
              </a:spcBef>
              <a:spcAft>
                <a:spcPts val="0"/>
              </a:spcAft>
              <a:buClr>
                <a:schemeClr val="dk1"/>
              </a:buClr>
              <a:buSzPts val="2800"/>
              <a:buChar char="•"/>
            </a:pPr>
            <a:br>
              <a:rPr lang="en-IN"/>
            </a:b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74747"/>
              </a:buClr>
              <a:buSzPts val="4400"/>
              <a:buFont typeface="Open Sans"/>
              <a:buNone/>
            </a:pPr>
            <a:r>
              <a:rPr b="1" lang="en-IN">
                <a:solidFill>
                  <a:srgbClr val="474747"/>
                </a:solidFill>
                <a:latin typeface="Open Sans"/>
                <a:ea typeface="Open Sans"/>
                <a:cs typeface="Open Sans"/>
                <a:sym typeface="Open Sans"/>
              </a:rPr>
              <a:t>GroupBy in Python</a:t>
            </a:r>
            <a:br>
              <a:rPr b="1" lang="en-IN">
                <a:solidFill>
                  <a:srgbClr val="474747"/>
                </a:solidFill>
                <a:latin typeface="Open Sans"/>
                <a:ea typeface="Open Sans"/>
                <a:cs typeface="Open Sans"/>
                <a:sym typeface="Open Sans"/>
              </a:rPr>
            </a:br>
            <a:endParaRPr/>
          </a:p>
        </p:txBody>
      </p:sp>
      <p:sp>
        <p:nvSpPr>
          <p:cNvPr id="887" name="Google Shape;887;p1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6" name="Google Shape;166;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Char char="•"/>
            </a:pPr>
            <a:r>
              <a:rPr b="0" i="0" lang="en-IN">
                <a:solidFill>
                  <a:srgbClr val="0074B5"/>
                </a:solidFill>
                <a:latin typeface="Open Sans"/>
                <a:ea typeface="Open Sans"/>
                <a:cs typeface="Open Sans"/>
                <a:sym typeface="Open Sans"/>
              </a:rPr>
              <a:t>The values are lists corresponding to the rows.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67" name="Google Shape;167;p13"/>
          <p:cNvPicPr preferRelativeResize="0"/>
          <p:nvPr/>
        </p:nvPicPr>
        <p:blipFill rotWithShape="1">
          <a:blip r:embed="rId3">
            <a:alphaModFix/>
          </a:blip>
          <a:srcRect b="0" l="0" r="0" t="0"/>
          <a:stretch/>
        </p:blipFill>
        <p:spPr>
          <a:xfrm>
            <a:off x="1365694" y="2291789"/>
            <a:ext cx="8430802" cy="40201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4"/>
          <p:cNvSpPr txBox="1"/>
          <p:nvPr>
            <p:ph idx="1" type="body"/>
          </p:nvPr>
        </p:nvSpPr>
        <p:spPr>
          <a:xfrm>
            <a:off x="0" y="150920"/>
            <a:ext cx="11353800" cy="602604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Char char="•"/>
            </a:pPr>
            <a:r>
              <a:rPr b="0" i="0" lang="en-IN">
                <a:solidFill>
                  <a:srgbClr val="0074B5"/>
                </a:solidFill>
                <a:latin typeface="Open Sans"/>
                <a:ea typeface="Open Sans"/>
                <a:cs typeface="Open Sans"/>
                <a:sym typeface="Open Sans"/>
              </a:rPr>
              <a:t>We can create a new dataframe consisting of one column.</a:t>
            </a:r>
            <a:endParaRPr/>
          </a:p>
          <a:p>
            <a:pPr indent="-228600" lvl="0" marL="228600" rtl="0" algn="l">
              <a:lnSpc>
                <a:spcPct val="90000"/>
              </a:lnSpc>
              <a:spcBef>
                <a:spcPts val="1000"/>
              </a:spcBef>
              <a:spcAft>
                <a:spcPts val="0"/>
              </a:spcAft>
              <a:buClr>
                <a:srgbClr val="AAAAAA"/>
              </a:buClr>
              <a:buSzPts val="2800"/>
              <a:buFont typeface="Calibri"/>
              <a:buAutoNum type="arabicPeriod"/>
            </a:pPr>
            <a:r>
              <a:rPr b="0" i="0" lang="en-IN">
                <a:solidFill>
                  <a:srgbClr val="AAAAAA"/>
                </a:solidFill>
                <a:latin typeface="Open Sans"/>
                <a:ea typeface="Open Sans"/>
                <a:cs typeface="Open Sans"/>
                <a:sym typeface="Open Sans"/>
              </a:rPr>
              <a:t>We just put the dataframe name, in this case "df" and the name </a:t>
            </a:r>
            <a:r>
              <a:rPr b="0" i="0" lang="en-IN">
                <a:latin typeface="Open Sans"/>
                <a:ea typeface="Open Sans"/>
                <a:cs typeface="Open Sans"/>
                <a:sym typeface="Open Sans"/>
              </a:rPr>
              <a:t>of the column header enclosed do</a:t>
            </a:r>
            <a:r>
              <a:rPr b="1" i="0" lang="en-IN">
                <a:latin typeface="Open Sans"/>
                <a:ea typeface="Open Sans"/>
                <a:cs typeface="Open Sans"/>
                <a:sym typeface="Open Sans"/>
              </a:rPr>
              <a:t>uble brackets.</a:t>
            </a:r>
            <a:endParaRPr/>
          </a:p>
          <a:p>
            <a:pPr indent="-228600" lvl="0" marL="228600" rtl="0" algn="l">
              <a:lnSpc>
                <a:spcPct val="90000"/>
              </a:lnSpc>
              <a:spcBef>
                <a:spcPts val="1000"/>
              </a:spcBef>
              <a:spcAft>
                <a:spcPts val="0"/>
              </a:spcAft>
              <a:buClr>
                <a:schemeClr val="dk1"/>
              </a:buClr>
              <a:buSzPts val="2800"/>
              <a:buFont typeface="Calibri"/>
              <a:buAutoNum type="arabicPeriod"/>
            </a:pPr>
            <a:r>
              <a:rPr b="1" i="0" lang="en-IN">
                <a:latin typeface="Open Sans"/>
                <a:ea typeface="Open Sans"/>
                <a:cs typeface="Open Sans"/>
                <a:sym typeface="Open Sans"/>
              </a:rPr>
              <a:t> The result is a new dataframe comprised of </a:t>
            </a:r>
            <a:r>
              <a:rPr b="0" i="0" lang="en-IN">
                <a:latin typeface="Open Sans"/>
                <a:ea typeface="Open Sans"/>
                <a:cs typeface="Open Sans"/>
                <a:sym typeface="Open Sans"/>
              </a:rPr>
              <a:t>the original column.</a:t>
            </a:r>
            <a:endParaRPr/>
          </a:p>
          <a:p>
            <a:pPr indent="-50800" lvl="0" marL="228600" rtl="0" algn="l">
              <a:lnSpc>
                <a:spcPct val="90000"/>
              </a:lnSpc>
              <a:spcBef>
                <a:spcPts val="1000"/>
              </a:spcBef>
              <a:spcAft>
                <a:spcPts val="0"/>
              </a:spcAft>
              <a:buClr>
                <a:schemeClr val="dk1"/>
              </a:buClr>
              <a:buSzPts val="2800"/>
              <a:buFont typeface="Calibri"/>
              <a:buNone/>
            </a:pPr>
            <a:r>
              <a:t/>
            </a:r>
            <a:endParaRPr b="0" i="0">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173" name="Google Shape;173;p14"/>
          <p:cNvPicPr preferRelativeResize="0"/>
          <p:nvPr/>
        </p:nvPicPr>
        <p:blipFill rotWithShape="1">
          <a:blip r:embed="rId3">
            <a:alphaModFix/>
          </a:blip>
          <a:srcRect b="0" l="0" r="0" t="0"/>
          <a:stretch/>
        </p:blipFill>
        <p:spPr>
          <a:xfrm>
            <a:off x="1242874" y="2200561"/>
            <a:ext cx="8140823" cy="34415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5"/>
          <p:cNvSpPr txBox="1"/>
          <p:nvPr>
            <p:ph idx="1" type="body"/>
          </p:nvPr>
        </p:nvSpPr>
        <p:spPr>
          <a:xfrm>
            <a:off x="461639" y="0"/>
            <a:ext cx="10892161" cy="6176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0" lang="en-IN">
                <a:latin typeface="Open Sans"/>
                <a:ea typeface="Open Sans"/>
                <a:cs typeface="Open Sans"/>
                <a:sym typeface="Open Sans"/>
              </a:rPr>
              <a:t>You can do the same thing for multiple columns.</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latin typeface="Open Sans"/>
                <a:ea typeface="Open Sans"/>
                <a:cs typeface="Open Sans"/>
                <a:sym typeface="Open Sans"/>
              </a:rPr>
              <a:t>We just put the dataframe name, in this case "df" and the name of the multiple column headers enclosed in double brackets. </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latin typeface="Open Sans"/>
                <a:ea typeface="Open Sans"/>
                <a:cs typeface="Open Sans"/>
                <a:sym typeface="Open Sans"/>
              </a:rPr>
              <a:t>The result is a new dataframe comprised of the specified columns.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79" name="Google Shape;179;p15"/>
          <p:cNvPicPr preferRelativeResize="0"/>
          <p:nvPr/>
        </p:nvPicPr>
        <p:blipFill rotWithShape="1">
          <a:blip r:embed="rId3">
            <a:alphaModFix/>
          </a:blip>
          <a:srcRect b="0" l="0" r="0" t="0"/>
          <a:stretch/>
        </p:blipFill>
        <p:spPr>
          <a:xfrm>
            <a:off x="3213717" y="2533332"/>
            <a:ext cx="6760333" cy="36902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6"/>
          <p:cNvSpPr txBox="1"/>
          <p:nvPr>
            <p:ph idx="1" type="body"/>
          </p:nvPr>
        </p:nvSpPr>
        <p:spPr>
          <a:xfrm>
            <a:off x="261151" y="316420"/>
            <a:ext cx="11581661" cy="629744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AAAAA"/>
              </a:buClr>
              <a:buSzPts val="2800"/>
              <a:buFont typeface="Calibri"/>
              <a:buAutoNum type="arabicPeriod"/>
            </a:pPr>
            <a:r>
              <a:rPr b="0" i="0" lang="en-IN">
                <a:solidFill>
                  <a:srgbClr val="AAAAAA"/>
                </a:solidFill>
                <a:latin typeface="Open Sans"/>
                <a:ea typeface="Open Sans"/>
                <a:cs typeface="Open Sans"/>
                <a:sym typeface="Open Sans"/>
              </a:rPr>
              <a:t>One way to access unique elements is the iloc method. </a:t>
            </a:r>
            <a:endParaRPr/>
          </a:p>
          <a:p>
            <a:pPr indent="-228600" lvl="0" marL="228600" rtl="0" algn="l">
              <a:lnSpc>
                <a:spcPct val="90000"/>
              </a:lnSpc>
              <a:spcBef>
                <a:spcPts val="1000"/>
              </a:spcBef>
              <a:spcAft>
                <a:spcPts val="0"/>
              </a:spcAft>
              <a:buClr>
                <a:srgbClr val="AAAAAA"/>
              </a:buClr>
              <a:buSzPts val="2800"/>
              <a:buFont typeface="Calibri"/>
              <a:buAutoNum type="arabicPeriod"/>
            </a:pPr>
            <a:r>
              <a:rPr b="0" i="0" lang="en-IN">
                <a:solidFill>
                  <a:srgbClr val="AAAAAA"/>
                </a:solidFill>
                <a:latin typeface="Open Sans"/>
                <a:ea typeface="Open Sans"/>
                <a:cs typeface="Open Sans"/>
                <a:sym typeface="Open Sans"/>
              </a:rPr>
              <a:t>You can access the 1st row and first column as follows.</a:t>
            </a:r>
            <a:endParaRPr/>
          </a:p>
          <a:p>
            <a:pPr indent="-228600" lvl="0" marL="228600" rtl="0" algn="l">
              <a:lnSpc>
                <a:spcPct val="90000"/>
              </a:lnSpc>
              <a:spcBef>
                <a:spcPts val="1000"/>
              </a:spcBef>
              <a:spcAft>
                <a:spcPts val="0"/>
              </a:spcAft>
              <a:buClr>
                <a:srgbClr val="AAAAAA"/>
              </a:buClr>
              <a:buSzPts val="2800"/>
              <a:buFont typeface="Calibri"/>
              <a:buAutoNum type="arabicPeriod"/>
            </a:pPr>
            <a:r>
              <a:rPr b="0" i="0" lang="en-IN">
                <a:solidFill>
                  <a:srgbClr val="AAAAAA"/>
                </a:solidFill>
                <a:latin typeface="Open Sans"/>
                <a:ea typeface="Open Sans"/>
                <a:cs typeface="Open Sans"/>
                <a:sym typeface="Open Sans"/>
              </a:rPr>
              <a:t> You can access the 2nd row and first column as follows.</a:t>
            </a:r>
            <a:endParaRPr/>
          </a:p>
          <a:p>
            <a:pPr indent="-228600" lvl="0" marL="228600" rtl="0" algn="l">
              <a:lnSpc>
                <a:spcPct val="90000"/>
              </a:lnSpc>
              <a:spcBef>
                <a:spcPts val="1000"/>
              </a:spcBef>
              <a:spcAft>
                <a:spcPts val="0"/>
              </a:spcAft>
              <a:buClr>
                <a:srgbClr val="AAAAAA"/>
              </a:buClr>
              <a:buSzPts val="2800"/>
              <a:buFont typeface="Calibri"/>
              <a:buAutoNum type="arabicPeriod"/>
            </a:pPr>
            <a:r>
              <a:rPr b="0" i="0" lang="en-IN">
                <a:solidFill>
                  <a:srgbClr val="AAAAAA"/>
                </a:solidFill>
                <a:latin typeface="Open Sans"/>
                <a:ea typeface="Open Sans"/>
                <a:cs typeface="Open Sans"/>
                <a:sym typeface="Open Sans"/>
              </a:rPr>
              <a:t> You can access the 1st row, 3rd column as follows.</a:t>
            </a:r>
            <a:endParaRPr/>
          </a:p>
          <a:p>
            <a:pPr indent="-228600" lvl="0" marL="228600" rtl="0" algn="l">
              <a:lnSpc>
                <a:spcPct val="90000"/>
              </a:lnSpc>
              <a:spcBef>
                <a:spcPts val="1000"/>
              </a:spcBef>
              <a:spcAft>
                <a:spcPts val="0"/>
              </a:spcAft>
              <a:buClr>
                <a:srgbClr val="FFFFFF"/>
              </a:buClr>
              <a:buSzPts val="2800"/>
              <a:buFont typeface="Calibri"/>
              <a:buAutoNum type="arabicPeriod"/>
            </a:pPr>
            <a:r>
              <a:rPr b="1" i="0" lang="en-IN">
                <a:solidFill>
                  <a:srgbClr val="FFFFFF"/>
                </a:solidFill>
                <a:latin typeface="Open Sans"/>
                <a:ea typeface="Open Sans"/>
                <a:cs typeface="Open Sans"/>
                <a:sym typeface="Open Sans"/>
              </a:rPr>
              <a:t>You can access the 2nd row, 3rd olumn as follows. When you use the name of the column as well,</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85" name="Google Shape;185;p16"/>
          <p:cNvPicPr preferRelativeResize="0"/>
          <p:nvPr/>
        </p:nvPicPr>
        <p:blipFill rotWithShape="1">
          <a:blip r:embed="rId3">
            <a:alphaModFix/>
          </a:blip>
          <a:srcRect b="0" l="0" r="0" t="0"/>
          <a:stretch/>
        </p:blipFill>
        <p:spPr>
          <a:xfrm>
            <a:off x="559292" y="2183905"/>
            <a:ext cx="8522564" cy="1343398"/>
          </a:xfrm>
          <a:prstGeom prst="rect">
            <a:avLst/>
          </a:prstGeom>
          <a:noFill/>
          <a:ln>
            <a:noFill/>
          </a:ln>
        </p:spPr>
      </p:pic>
      <p:pic>
        <p:nvPicPr>
          <p:cNvPr id="186" name="Google Shape;186;p16"/>
          <p:cNvPicPr preferRelativeResize="0"/>
          <p:nvPr/>
        </p:nvPicPr>
        <p:blipFill rotWithShape="1">
          <a:blip r:embed="rId4">
            <a:alphaModFix/>
          </a:blip>
          <a:srcRect b="0" l="0" r="0" t="0"/>
          <a:stretch/>
        </p:blipFill>
        <p:spPr>
          <a:xfrm>
            <a:off x="559292" y="3794934"/>
            <a:ext cx="8211846" cy="976950"/>
          </a:xfrm>
          <a:prstGeom prst="rect">
            <a:avLst/>
          </a:prstGeom>
          <a:noFill/>
          <a:ln>
            <a:noFill/>
          </a:ln>
        </p:spPr>
      </p:pic>
      <p:pic>
        <p:nvPicPr>
          <p:cNvPr id="187" name="Google Shape;187;p16"/>
          <p:cNvPicPr preferRelativeResize="0"/>
          <p:nvPr/>
        </p:nvPicPr>
        <p:blipFill rotWithShape="1">
          <a:blip r:embed="rId5">
            <a:alphaModFix/>
          </a:blip>
          <a:srcRect b="0" l="0" r="0" t="0"/>
          <a:stretch/>
        </p:blipFill>
        <p:spPr>
          <a:xfrm>
            <a:off x="625135" y="4969099"/>
            <a:ext cx="8211846" cy="15724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7"/>
          <p:cNvSpPr txBox="1"/>
          <p:nvPr>
            <p:ph idx="1" type="body"/>
          </p:nvPr>
        </p:nvSpPr>
        <p:spPr>
          <a:xfrm>
            <a:off x="248575" y="0"/>
            <a:ext cx="11105225" cy="6176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0" lang="en-IN">
                <a:latin typeface="Open Sans"/>
                <a:ea typeface="Open Sans"/>
                <a:cs typeface="Open Sans"/>
                <a:sym typeface="Open Sans"/>
              </a:rPr>
              <a:t>You can access the 2nd row, 3rd column as follows. </a:t>
            </a:r>
            <a:endParaRPr/>
          </a:p>
          <a:p>
            <a:pPr indent="0" lvl="0" marL="0" rtl="0" algn="l">
              <a:lnSpc>
                <a:spcPct val="90000"/>
              </a:lnSpc>
              <a:spcBef>
                <a:spcPts val="1000"/>
              </a:spcBef>
              <a:spcAft>
                <a:spcPts val="0"/>
              </a:spcAft>
              <a:buClr>
                <a:schemeClr val="dk1"/>
              </a:buClr>
              <a:buSzPts val="2800"/>
              <a:buNone/>
            </a:pPr>
            <a:r>
              <a:t/>
            </a:r>
            <a:endParaRPr b="1" i="0">
              <a:latin typeface="Open Sans"/>
              <a:ea typeface="Open Sans"/>
              <a:cs typeface="Open Sans"/>
              <a:sym typeface="Open Sans"/>
            </a:endParaRPr>
          </a:p>
          <a:p>
            <a:pPr indent="0" lvl="0" marL="0" rtl="0" algn="l">
              <a:lnSpc>
                <a:spcPct val="90000"/>
              </a:lnSpc>
              <a:spcBef>
                <a:spcPts val="1000"/>
              </a:spcBef>
              <a:spcAft>
                <a:spcPts val="0"/>
              </a:spcAft>
              <a:buClr>
                <a:schemeClr val="dk1"/>
              </a:buClr>
              <a:buSzPts val="2800"/>
              <a:buNone/>
            </a:pPr>
            <a:r>
              <a:rPr b="1" i="0" lang="en-IN">
                <a:latin typeface="Open Sans"/>
                <a:ea typeface="Open Sans"/>
                <a:cs typeface="Open Sans"/>
                <a:sym typeface="Open Sans"/>
              </a:rPr>
              <a:t>When you use the name of the column as well, you can access the 1st row of the column named 'Artist’ as follows.</a:t>
            </a:r>
            <a:endParaRPr/>
          </a:p>
          <a:p>
            <a:pPr indent="0" lvl="0" marL="0" rtl="0" algn="l">
              <a:lnSpc>
                <a:spcPct val="90000"/>
              </a:lnSpc>
              <a:spcBef>
                <a:spcPts val="1000"/>
              </a:spcBef>
              <a:spcAft>
                <a:spcPts val="0"/>
              </a:spcAft>
              <a:buClr>
                <a:schemeClr val="dk1"/>
              </a:buClr>
              <a:buSzPts val="2800"/>
              <a:buNone/>
            </a:pPr>
            <a:r>
              <a:t/>
            </a:r>
            <a:endParaRPr b="1">
              <a:latin typeface="Open Sans"/>
              <a:ea typeface="Open Sans"/>
              <a:cs typeface="Open Sans"/>
              <a:sym typeface="Open Sans"/>
            </a:endParaRPr>
          </a:p>
          <a:p>
            <a:pPr indent="0" lvl="0" marL="0" rtl="0" algn="l">
              <a:lnSpc>
                <a:spcPct val="90000"/>
              </a:lnSpc>
              <a:spcBef>
                <a:spcPts val="1000"/>
              </a:spcBef>
              <a:spcAft>
                <a:spcPts val="0"/>
              </a:spcAft>
              <a:buClr>
                <a:schemeClr val="dk1"/>
              </a:buClr>
              <a:buSzPts val="2800"/>
              <a:buNone/>
            </a:pPr>
            <a:r>
              <a:t/>
            </a:r>
            <a:endParaRPr b="1" i="0">
              <a:latin typeface="Open Sans"/>
              <a:ea typeface="Open Sans"/>
              <a:cs typeface="Open Sans"/>
              <a:sym typeface="Open Sans"/>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latin typeface="Open Sans"/>
                <a:ea typeface="Open Sans"/>
                <a:cs typeface="Open Sans"/>
                <a:sym typeface="Open Sans"/>
              </a:rPr>
              <a:t>Similarly, you can access the 2nd row of the column named ‘Artist.’ </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latin typeface="Open Sans"/>
                <a:ea typeface="Open Sans"/>
                <a:cs typeface="Open Sans"/>
                <a:sym typeface="Open Sans"/>
              </a:rPr>
              <a:t>You can access the 1st row of the column named 'Released’ as follows.</a:t>
            </a:r>
            <a:endParaRPr/>
          </a:p>
          <a:p>
            <a:pPr indent="-228600" lvl="0" marL="228600" rtl="0" algn="l">
              <a:lnSpc>
                <a:spcPct val="90000"/>
              </a:lnSpc>
              <a:spcBef>
                <a:spcPts val="1000"/>
              </a:spcBef>
              <a:spcAft>
                <a:spcPts val="0"/>
              </a:spcAft>
              <a:buClr>
                <a:schemeClr val="dk1"/>
              </a:buClr>
              <a:buSzPts val="2800"/>
              <a:buFont typeface="Calibri"/>
              <a:buAutoNum type="arabicPeriod"/>
            </a:pPr>
            <a:r>
              <a:rPr b="1" i="0" lang="en-IN" u="sng">
                <a:latin typeface="Open Sans"/>
                <a:ea typeface="Open Sans"/>
                <a:cs typeface="Open Sans"/>
                <a:sym typeface="Open Sans"/>
              </a:rPr>
              <a:t>Finally, you can access the 2nd row of the column named 'Released.’</a:t>
            </a:r>
            <a:endParaRPr/>
          </a:p>
          <a:p>
            <a:pPr indent="0" lvl="0" marL="0" rtl="0" algn="l">
              <a:lnSpc>
                <a:spcPct val="90000"/>
              </a:lnSpc>
              <a:spcBef>
                <a:spcPts val="1000"/>
              </a:spcBef>
              <a:spcAft>
                <a:spcPts val="0"/>
              </a:spcAft>
              <a:buClr>
                <a:schemeClr val="dk1"/>
              </a:buClr>
              <a:buSzPts val="2800"/>
              <a:buNone/>
            </a:pPr>
            <a:r>
              <a:t/>
            </a:r>
            <a:endParaRPr b="0" i="0">
              <a:latin typeface="Open Sans"/>
              <a:ea typeface="Open Sans"/>
              <a:cs typeface="Open Sans"/>
              <a:sym typeface="Open Sans"/>
            </a:endParaRPr>
          </a:p>
          <a:p>
            <a:pPr indent="0" lvl="0" marL="0" rtl="0" algn="l">
              <a:lnSpc>
                <a:spcPct val="90000"/>
              </a:lnSpc>
              <a:spcBef>
                <a:spcPts val="1000"/>
              </a:spcBef>
              <a:spcAft>
                <a:spcPts val="0"/>
              </a:spcAft>
              <a:buClr>
                <a:schemeClr val="dk1"/>
              </a:buClr>
              <a:buSzPts val="2800"/>
              <a:buNone/>
            </a:pPr>
            <a:r>
              <a:t/>
            </a:r>
            <a:endParaRPr b="1" i="0">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b="1" i="0">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b="1">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b="1" i="0">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b="1" i="0">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193" name="Google Shape;193;p17"/>
          <p:cNvPicPr preferRelativeResize="0"/>
          <p:nvPr/>
        </p:nvPicPr>
        <p:blipFill rotWithShape="1">
          <a:blip r:embed="rId3">
            <a:alphaModFix/>
          </a:blip>
          <a:srcRect b="0" l="0" r="0" t="0"/>
          <a:stretch/>
        </p:blipFill>
        <p:spPr>
          <a:xfrm>
            <a:off x="9210259" y="-59926"/>
            <a:ext cx="2981741" cy="781159"/>
          </a:xfrm>
          <a:prstGeom prst="rect">
            <a:avLst/>
          </a:prstGeom>
          <a:noFill/>
          <a:ln>
            <a:noFill/>
          </a:ln>
        </p:spPr>
      </p:pic>
      <p:pic>
        <p:nvPicPr>
          <p:cNvPr id="194" name="Google Shape;194;p17"/>
          <p:cNvPicPr preferRelativeResize="0"/>
          <p:nvPr/>
        </p:nvPicPr>
        <p:blipFill rotWithShape="1">
          <a:blip r:embed="rId4">
            <a:alphaModFix/>
          </a:blip>
          <a:srcRect b="0" l="0" r="0" t="0"/>
          <a:stretch/>
        </p:blipFill>
        <p:spPr>
          <a:xfrm>
            <a:off x="-124288" y="1784163"/>
            <a:ext cx="12192000" cy="963723"/>
          </a:xfrm>
          <a:prstGeom prst="rect">
            <a:avLst/>
          </a:prstGeom>
          <a:noFill/>
          <a:ln>
            <a:noFill/>
          </a:ln>
        </p:spPr>
      </p:pic>
      <p:pic>
        <p:nvPicPr>
          <p:cNvPr id="195" name="Google Shape;195;p17"/>
          <p:cNvPicPr preferRelativeResize="0"/>
          <p:nvPr/>
        </p:nvPicPr>
        <p:blipFill rotWithShape="1">
          <a:blip r:embed="rId5">
            <a:alphaModFix/>
          </a:blip>
          <a:srcRect b="0" l="0" r="0" t="0"/>
          <a:stretch/>
        </p:blipFill>
        <p:spPr>
          <a:xfrm>
            <a:off x="8479176" y="5101374"/>
            <a:ext cx="3588536" cy="1756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idx="1" type="body"/>
          </p:nvPr>
        </p:nvSpPr>
        <p:spPr>
          <a:xfrm>
            <a:off x="168676" y="159798"/>
            <a:ext cx="11185124" cy="601716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Calibri"/>
              <a:buAutoNum type="arabicPeriod"/>
            </a:pPr>
            <a:r>
              <a:rPr b="1" i="0" lang="en-IN">
                <a:latin typeface="Open Sans"/>
                <a:ea typeface="Open Sans"/>
                <a:cs typeface="Open Sans"/>
                <a:sym typeface="Open Sans"/>
              </a:rPr>
              <a:t>You can also slice dataframes and assign the values to a new dataframe.</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latin typeface="Open Sans"/>
                <a:ea typeface="Open Sans"/>
                <a:cs typeface="Open Sans"/>
                <a:sym typeface="Open Sans"/>
              </a:rPr>
              <a:t>We assign the first two rows and the first three columns to the variable z.</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latin typeface="Open Sans"/>
                <a:ea typeface="Open Sans"/>
                <a:cs typeface="Open Sans"/>
                <a:sym typeface="Open Sans"/>
              </a:rPr>
              <a:t>The result is a dataframe comprised of the selected rows and columns.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06" name="Google Shape;206;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Calibri"/>
              <a:buAutoNum type="arabicPeriod"/>
            </a:pPr>
            <a:r>
              <a:rPr b="0" i="0" lang="en-IN">
                <a:latin typeface="Open Sans"/>
                <a:ea typeface="Open Sans"/>
                <a:cs typeface="Open Sans"/>
                <a:sym typeface="Open Sans"/>
              </a:rPr>
              <a:t>The code assigns the first three rows and </a:t>
            </a:r>
            <a:r>
              <a:rPr b="1" i="0" lang="en-IN">
                <a:latin typeface="Open Sans"/>
                <a:ea typeface="Open Sans"/>
                <a:cs typeface="Open Sans"/>
                <a:sym typeface="Open Sans"/>
              </a:rPr>
              <a:t>all columns in-between to the columns named 'Artist’ and 'Released.’</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latin typeface="Open Sans"/>
                <a:ea typeface="Open Sans"/>
                <a:cs typeface="Open Sans"/>
                <a:sym typeface="Open Sans"/>
              </a:rPr>
              <a:t>The result is a new dataframe z with the corresponding values.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07" name="Google Shape;207;p19"/>
          <p:cNvPicPr preferRelativeResize="0"/>
          <p:nvPr/>
        </p:nvPicPr>
        <p:blipFill rotWithShape="1">
          <a:blip r:embed="rId3">
            <a:alphaModFix/>
          </a:blip>
          <a:srcRect b="0" l="0" r="0" t="0"/>
          <a:stretch/>
        </p:blipFill>
        <p:spPr>
          <a:xfrm>
            <a:off x="3116338" y="3429000"/>
            <a:ext cx="5832354" cy="31637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1" name="Google Shape;91;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92" name="Google Shape;92;p2"/>
          <p:cNvPicPr preferRelativeResize="0"/>
          <p:nvPr/>
        </p:nvPicPr>
        <p:blipFill rotWithShape="1">
          <a:blip r:embed="rId3">
            <a:alphaModFix/>
          </a:blip>
          <a:srcRect b="0" l="0" r="0" t="0"/>
          <a:stretch/>
        </p:blipFill>
        <p:spPr>
          <a:xfrm>
            <a:off x="2895153" y="2471604"/>
            <a:ext cx="6401693" cy="191479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13" name="Google Shape;213;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14" name="Google Shape;214;p20"/>
          <p:cNvPicPr preferRelativeResize="0"/>
          <p:nvPr/>
        </p:nvPicPr>
        <p:blipFill rotWithShape="1">
          <a:blip r:embed="rId3">
            <a:alphaModFix/>
          </a:blip>
          <a:srcRect b="0" l="0" r="0" t="0"/>
          <a:stretch/>
        </p:blipFill>
        <p:spPr>
          <a:xfrm>
            <a:off x="0" y="0"/>
            <a:ext cx="12192000" cy="2625030"/>
          </a:xfrm>
          <a:prstGeom prst="rect">
            <a:avLst/>
          </a:prstGeom>
          <a:noFill/>
          <a:ln>
            <a:noFill/>
          </a:ln>
        </p:spPr>
      </p:pic>
      <p:pic>
        <p:nvPicPr>
          <p:cNvPr id="215" name="Google Shape;215;p20"/>
          <p:cNvPicPr preferRelativeResize="0"/>
          <p:nvPr/>
        </p:nvPicPr>
        <p:blipFill rotWithShape="1">
          <a:blip r:embed="rId4">
            <a:alphaModFix/>
          </a:blip>
          <a:srcRect b="0" l="0" r="0" t="0"/>
          <a:stretch/>
        </p:blipFill>
        <p:spPr>
          <a:xfrm>
            <a:off x="209054" y="2648903"/>
            <a:ext cx="5115639" cy="24482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21" name="Google Shape;221;p21"/>
          <p:cNvPicPr preferRelativeResize="0"/>
          <p:nvPr>
            <p:ph idx="1" type="body"/>
          </p:nvPr>
        </p:nvPicPr>
        <p:blipFill rotWithShape="1">
          <a:blip r:embed="rId3">
            <a:alphaModFix/>
          </a:blip>
          <a:srcRect b="0" l="0" r="0" t="0"/>
          <a:stretch/>
        </p:blipFill>
        <p:spPr>
          <a:xfrm>
            <a:off x="749423" y="161018"/>
            <a:ext cx="10515600" cy="1733775"/>
          </a:xfrm>
          <a:prstGeom prst="rect">
            <a:avLst/>
          </a:prstGeom>
          <a:noFill/>
          <a:ln>
            <a:noFill/>
          </a:ln>
        </p:spPr>
      </p:pic>
      <p:pic>
        <p:nvPicPr>
          <p:cNvPr id="222" name="Google Shape;222;p21"/>
          <p:cNvPicPr preferRelativeResize="0"/>
          <p:nvPr/>
        </p:nvPicPr>
        <p:blipFill rotWithShape="1">
          <a:blip r:embed="rId4">
            <a:alphaModFix/>
          </a:blip>
          <a:srcRect b="0" l="0" r="0" t="0"/>
          <a:stretch/>
        </p:blipFill>
        <p:spPr>
          <a:xfrm>
            <a:off x="808608" y="2632495"/>
            <a:ext cx="7119151" cy="27906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28" name="Google Shape;228;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29" name="Google Shape;229;p22"/>
          <p:cNvPicPr preferRelativeResize="0"/>
          <p:nvPr/>
        </p:nvPicPr>
        <p:blipFill rotWithShape="1">
          <a:blip r:embed="rId3">
            <a:alphaModFix/>
          </a:blip>
          <a:srcRect b="0" l="0" r="0" t="0"/>
          <a:stretch/>
        </p:blipFill>
        <p:spPr>
          <a:xfrm>
            <a:off x="2380731" y="1847629"/>
            <a:ext cx="7430537" cy="31627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35" name="Google Shape;235;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36" name="Google Shape;236;p23"/>
          <p:cNvPicPr preferRelativeResize="0"/>
          <p:nvPr/>
        </p:nvPicPr>
        <p:blipFill rotWithShape="1">
          <a:blip r:embed="rId3">
            <a:alphaModFix/>
          </a:blip>
          <a:srcRect b="0" l="0" r="0" t="0"/>
          <a:stretch/>
        </p:blipFill>
        <p:spPr>
          <a:xfrm>
            <a:off x="452592" y="302172"/>
            <a:ext cx="8392696" cy="1228896"/>
          </a:xfrm>
          <a:prstGeom prst="rect">
            <a:avLst/>
          </a:prstGeom>
          <a:noFill/>
          <a:ln>
            <a:noFill/>
          </a:ln>
        </p:spPr>
      </p:pic>
      <p:pic>
        <p:nvPicPr>
          <p:cNvPr id="237" name="Google Shape;237;p23"/>
          <p:cNvPicPr preferRelativeResize="0"/>
          <p:nvPr/>
        </p:nvPicPr>
        <p:blipFill rotWithShape="1">
          <a:blip r:embed="rId4">
            <a:alphaModFix/>
          </a:blip>
          <a:srcRect b="0" l="0" r="0" t="0"/>
          <a:stretch/>
        </p:blipFill>
        <p:spPr>
          <a:xfrm>
            <a:off x="565998" y="1666005"/>
            <a:ext cx="7278116" cy="1409897"/>
          </a:xfrm>
          <a:prstGeom prst="rect">
            <a:avLst/>
          </a:prstGeom>
          <a:noFill/>
          <a:ln>
            <a:noFill/>
          </a:ln>
        </p:spPr>
      </p:pic>
      <p:pic>
        <p:nvPicPr>
          <p:cNvPr id="238" name="Google Shape;238;p23"/>
          <p:cNvPicPr preferRelativeResize="0"/>
          <p:nvPr/>
        </p:nvPicPr>
        <p:blipFill rotWithShape="1">
          <a:blip r:embed="rId5">
            <a:alphaModFix/>
          </a:blip>
          <a:srcRect b="0" l="0" r="0" t="0"/>
          <a:stretch/>
        </p:blipFill>
        <p:spPr>
          <a:xfrm>
            <a:off x="133165" y="3210839"/>
            <a:ext cx="12192000" cy="2205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44" name="Google Shape;244;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45" name="Google Shape;245;p24"/>
          <p:cNvPicPr preferRelativeResize="0"/>
          <p:nvPr/>
        </p:nvPicPr>
        <p:blipFill rotWithShape="1">
          <a:blip r:embed="rId3">
            <a:alphaModFix/>
          </a:blip>
          <a:srcRect b="0" l="0" r="0" t="0"/>
          <a:stretch/>
        </p:blipFill>
        <p:spPr>
          <a:xfrm>
            <a:off x="-133704" y="-42320"/>
            <a:ext cx="9707330" cy="1200318"/>
          </a:xfrm>
          <a:prstGeom prst="rect">
            <a:avLst/>
          </a:prstGeom>
          <a:noFill/>
          <a:ln>
            <a:noFill/>
          </a:ln>
        </p:spPr>
      </p:pic>
      <p:pic>
        <p:nvPicPr>
          <p:cNvPr id="246" name="Google Shape;246;p24"/>
          <p:cNvPicPr preferRelativeResize="0"/>
          <p:nvPr/>
        </p:nvPicPr>
        <p:blipFill rotWithShape="1">
          <a:blip r:embed="rId4">
            <a:alphaModFix/>
          </a:blip>
          <a:srcRect b="0" l="0" r="0" t="0"/>
          <a:stretch/>
        </p:blipFill>
        <p:spPr>
          <a:xfrm>
            <a:off x="644766" y="1475619"/>
            <a:ext cx="6268325" cy="28769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52" name="Google Shape;252;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53" name="Google Shape;253;p25"/>
          <p:cNvPicPr preferRelativeResize="0"/>
          <p:nvPr/>
        </p:nvPicPr>
        <p:blipFill rotWithShape="1">
          <a:blip r:embed="rId3">
            <a:alphaModFix/>
          </a:blip>
          <a:srcRect b="0" l="0" r="0" t="0"/>
          <a:stretch/>
        </p:blipFill>
        <p:spPr>
          <a:xfrm>
            <a:off x="8675" y="46694"/>
            <a:ext cx="6087325" cy="981212"/>
          </a:xfrm>
          <a:prstGeom prst="rect">
            <a:avLst/>
          </a:prstGeom>
          <a:noFill/>
          <a:ln>
            <a:noFill/>
          </a:ln>
        </p:spPr>
      </p:pic>
      <p:pic>
        <p:nvPicPr>
          <p:cNvPr id="254" name="Google Shape;254;p25"/>
          <p:cNvPicPr preferRelativeResize="0"/>
          <p:nvPr/>
        </p:nvPicPr>
        <p:blipFill rotWithShape="1">
          <a:blip r:embed="rId4">
            <a:alphaModFix/>
          </a:blip>
          <a:srcRect b="0" l="0" r="0" t="0"/>
          <a:stretch/>
        </p:blipFill>
        <p:spPr>
          <a:xfrm>
            <a:off x="599747" y="1204845"/>
            <a:ext cx="6677957" cy="971686"/>
          </a:xfrm>
          <a:prstGeom prst="rect">
            <a:avLst/>
          </a:prstGeom>
          <a:noFill/>
          <a:ln>
            <a:noFill/>
          </a:ln>
        </p:spPr>
      </p:pic>
      <p:pic>
        <p:nvPicPr>
          <p:cNvPr id="255" name="Google Shape;255;p25"/>
          <p:cNvPicPr preferRelativeResize="0"/>
          <p:nvPr/>
        </p:nvPicPr>
        <p:blipFill rotWithShape="1">
          <a:blip r:embed="rId5">
            <a:alphaModFix/>
          </a:blip>
          <a:srcRect b="0" l="0" r="0" t="0"/>
          <a:stretch/>
        </p:blipFill>
        <p:spPr>
          <a:xfrm>
            <a:off x="259655" y="2090481"/>
            <a:ext cx="8192643" cy="20862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61" name="Google Shape;261;p26"/>
          <p:cNvPicPr preferRelativeResize="0"/>
          <p:nvPr>
            <p:ph idx="1" type="body"/>
          </p:nvPr>
        </p:nvPicPr>
        <p:blipFill rotWithShape="1">
          <a:blip r:embed="rId4">
            <a:alphaModFix/>
          </a:blip>
          <a:srcRect b="0" l="0" r="0" t="0"/>
          <a:stretch/>
        </p:blipFill>
        <p:spPr>
          <a:xfrm>
            <a:off x="838200" y="4373079"/>
            <a:ext cx="5172797" cy="457264"/>
          </a:xfrm>
          <a:prstGeom prst="rect">
            <a:avLst/>
          </a:prstGeom>
          <a:noFill/>
          <a:ln>
            <a:noFill/>
          </a:ln>
        </p:spPr>
      </p:pic>
      <p:pic>
        <p:nvPicPr>
          <p:cNvPr id="262" name="Google Shape;262;p26"/>
          <p:cNvPicPr preferRelativeResize="0"/>
          <p:nvPr/>
        </p:nvPicPr>
        <p:blipFill rotWithShape="1">
          <a:blip r:embed="rId5">
            <a:alphaModFix/>
          </a:blip>
          <a:srcRect b="0" l="0" r="0" t="0"/>
          <a:stretch/>
        </p:blipFill>
        <p:spPr>
          <a:xfrm>
            <a:off x="-345831" y="-39562"/>
            <a:ext cx="8926171" cy="2724530"/>
          </a:xfrm>
          <a:prstGeom prst="rect">
            <a:avLst/>
          </a:prstGeom>
          <a:noFill/>
          <a:ln>
            <a:noFill/>
          </a:ln>
        </p:spPr>
      </p:pic>
      <p:pic>
        <p:nvPicPr>
          <p:cNvPr id="263" name="Google Shape;263;p26"/>
          <p:cNvPicPr preferRelativeResize="0"/>
          <p:nvPr/>
        </p:nvPicPr>
        <p:blipFill rotWithShape="1">
          <a:blip r:embed="rId6">
            <a:alphaModFix/>
          </a:blip>
          <a:srcRect b="0" l="0" r="0" t="0"/>
          <a:stretch/>
        </p:blipFill>
        <p:spPr>
          <a:xfrm>
            <a:off x="838200" y="3004633"/>
            <a:ext cx="5487166" cy="600159"/>
          </a:xfrm>
          <a:prstGeom prst="rect">
            <a:avLst/>
          </a:prstGeom>
          <a:noFill/>
          <a:ln>
            <a:noFill/>
          </a:ln>
        </p:spPr>
      </p:pic>
      <p:pic>
        <p:nvPicPr>
          <p:cNvPr id="264" name="Google Shape;264;p26"/>
          <p:cNvPicPr preferRelativeResize="0"/>
          <p:nvPr/>
        </p:nvPicPr>
        <p:blipFill rotWithShape="1">
          <a:blip r:embed="rId7">
            <a:alphaModFix/>
          </a:blip>
          <a:srcRect b="0" l="0" r="0" t="0"/>
          <a:stretch/>
        </p:blipFill>
        <p:spPr>
          <a:xfrm>
            <a:off x="641139" y="3679247"/>
            <a:ext cx="6677957" cy="485843"/>
          </a:xfrm>
          <a:prstGeom prst="rect">
            <a:avLst/>
          </a:prstGeom>
          <a:noFill/>
          <a:ln>
            <a:noFill/>
          </a:ln>
        </p:spPr>
      </p:pic>
      <p:sp>
        <p:nvSpPr>
          <p:cNvPr id="265" name="Google Shape;265;p26"/>
          <p:cNvSpPr txBox="1"/>
          <p:nvPr/>
        </p:nvSpPr>
        <p:spPr>
          <a:xfrm>
            <a:off x="932857" y="4739725"/>
            <a:ext cx="60945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Get the Name column as a series Object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71" name="Google Shape;27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72" name="Google Shape;272;p27"/>
          <p:cNvPicPr preferRelativeResize="0"/>
          <p:nvPr/>
        </p:nvPicPr>
        <p:blipFill rotWithShape="1">
          <a:blip r:embed="rId3">
            <a:alphaModFix/>
          </a:blip>
          <a:srcRect b="0" l="0" r="0" t="0"/>
          <a:stretch/>
        </p:blipFill>
        <p:spPr>
          <a:xfrm>
            <a:off x="580684" y="220663"/>
            <a:ext cx="4877481" cy="581106"/>
          </a:xfrm>
          <a:prstGeom prst="rect">
            <a:avLst/>
          </a:prstGeom>
          <a:noFill/>
          <a:ln>
            <a:noFill/>
          </a:ln>
        </p:spPr>
      </p:pic>
      <p:pic>
        <p:nvPicPr>
          <p:cNvPr id="273" name="Google Shape;273;p27"/>
          <p:cNvPicPr preferRelativeResize="0"/>
          <p:nvPr/>
        </p:nvPicPr>
        <p:blipFill rotWithShape="1">
          <a:blip r:embed="rId4">
            <a:alphaModFix/>
          </a:blip>
          <a:srcRect b="0" l="0" r="0" t="0"/>
          <a:stretch/>
        </p:blipFill>
        <p:spPr>
          <a:xfrm>
            <a:off x="123825" y="1298109"/>
            <a:ext cx="12192000" cy="2985431"/>
          </a:xfrm>
          <a:prstGeom prst="rect">
            <a:avLst/>
          </a:prstGeom>
          <a:noFill/>
          <a:ln>
            <a:noFill/>
          </a:ln>
        </p:spPr>
      </p:pic>
      <p:pic>
        <p:nvPicPr>
          <p:cNvPr id="274" name="Google Shape;274;p27"/>
          <p:cNvPicPr preferRelativeResize="0"/>
          <p:nvPr/>
        </p:nvPicPr>
        <p:blipFill rotWithShape="1">
          <a:blip r:embed="rId5">
            <a:alphaModFix/>
          </a:blip>
          <a:srcRect b="0" l="0" r="0" t="0"/>
          <a:stretch/>
        </p:blipFill>
        <p:spPr>
          <a:xfrm>
            <a:off x="323503" y="4418477"/>
            <a:ext cx="4972744" cy="323895"/>
          </a:xfrm>
          <a:prstGeom prst="rect">
            <a:avLst/>
          </a:prstGeom>
          <a:noFill/>
          <a:ln>
            <a:noFill/>
          </a:ln>
        </p:spPr>
      </p:pic>
      <p:pic>
        <p:nvPicPr>
          <p:cNvPr id="275" name="Google Shape;275;p27"/>
          <p:cNvPicPr preferRelativeResize="0"/>
          <p:nvPr/>
        </p:nvPicPr>
        <p:blipFill rotWithShape="1">
          <a:blip r:embed="rId6">
            <a:alphaModFix/>
          </a:blip>
          <a:srcRect b="0" l="0" r="0" t="0"/>
          <a:stretch/>
        </p:blipFill>
        <p:spPr>
          <a:xfrm>
            <a:off x="237766" y="5006383"/>
            <a:ext cx="5058481" cy="447737"/>
          </a:xfrm>
          <a:prstGeom prst="rect">
            <a:avLst/>
          </a:prstGeom>
          <a:noFill/>
          <a:ln>
            <a:noFill/>
          </a:ln>
        </p:spPr>
      </p:pic>
      <p:pic>
        <p:nvPicPr>
          <p:cNvPr id="276" name="Google Shape;276;p27"/>
          <p:cNvPicPr preferRelativeResize="0"/>
          <p:nvPr/>
        </p:nvPicPr>
        <p:blipFill rotWithShape="1">
          <a:blip r:embed="rId7">
            <a:alphaModFix/>
          </a:blip>
          <a:srcRect b="0" l="0" r="0" t="0"/>
          <a:stretch/>
        </p:blipFill>
        <p:spPr>
          <a:xfrm>
            <a:off x="123825" y="5795331"/>
            <a:ext cx="3343742" cy="4953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82" name="Google Shape;282;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83" name="Google Shape;283;p28"/>
          <p:cNvPicPr preferRelativeResize="0"/>
          <p:nvPr/>
        </p:nvPicPr>
        <p:blipFill rotWithShape="1">
          <a:blip r:embed="rId3">
            <a:alphaModFix/>
          </a:blip>
          <a:srcRect b="0" l="0" r="0" t="0"/>
          <a:stretch/>
        </p:blipFill>
        <p:spPr>
          <a:xfrm>
            <a:off x="71188" y="138036"/>
            <a:ext cx="10860016" cy="1086002"/>
          </a:xfrm>
          <a:prstGeom prst="rect">
            <a:avLst/>
          </a:prstGeom>
          <a:noFill/>
          <a:ln>
            <a:noFill/>
          </a:ln>
        </p:spPr>
      </p:pic>
      <p:pic>
        <p:nvPicPr>
          <p:cNvPr id="284" name="Google Shape;284;p28"/>
          <p:cNvPicPr preferRelativeResize="0"/>
          <p:nvPr/>
        </p:nvPicPr>
        <p:blipFill rotWithShape="1">
          <a:blip r:embed="rId4">
            <a:alphaModFix/>
          </a:blip>
          <a:srcRect b="0" l="0" r="0" t="0"/>
          <a:stretch/>
        </p:blipFill>
        <p:spPr>
          <a:xfrm>
            <a:off x="172141" y="1358975"/>
            <a:ext cx="4105848" cy="552527"/>
          </a:xfrm>
          <a:prstGeom prst="rect">
            <a:avLst/>
          </a:prstGeom>
          <a:noFill/>
          <a:ln>
            <a:noFill/>
          </a:ln>
        </p:spPr>
      </p:pic>
      <p:pic>
        <p:nvPicPr>
          <p:cNvPr id="285" name="Google Shape;285;p28"/>
          <p:cNvPicPr preferRelativeResize="0"/>
          <p:nvPr/>
        </p:nvPicPr>
        <p:blipFill rotWithShape="1">
          <a:blip r:embed="rId5">
            <a:alphaModFix/>
          </a:blip>
          <a:srcRect b="0" l="0" r="0" t="0"/>
          <a:stretch/>
        </p:blipFill>
        <p:spPr>
          <a:xfrm>
            <a:off x="309346" y="2046439"/>
            <a:ext cx="5191850" cy="2429214"/>
          </a:xfrm>
          <a:prstGeom prst="rect">
            <a:avLst/>
          </a:prstGeom>
          <a:noFill/>
          <a:ln>
            <a:noFill/>
          </a:ln>
        </p:spPr>
      </p:pic>
      <p:pic>
        <p:nvPicPr>
          <p:cNvPr id="286" name="Google Shape;286;p28"/>
          <p:cNvPicPr preferRelativeResize="0"/>
          <p:nvPr/>
        </p:nvPicPr>
        <p:blipFill rotWithShape="1">
          <a:blip r:embed="rId6">
            <a:alphaModFix/>
          </a:blip>
          <a:srcRect b="0" l="0" r="0" t="0"/>
          <a:stretch/>
        </p:blipFill>
        <p:spPr>
          <a:xfrm>
            <a:off x="506094" y="4619262"/>
            <a:ext cx="4344006" cy="104789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92" name="Google Shape;292;p29"/>
          <p:cNvPicPr preferRelativeResize="0"/>
          <p:nvPr>
            <p:ph idx="1" type="body"/>
          </p:nvPr>
        </p:nvPicPr>
        <p:blipFill rotWithShape="1">
          <a:blip r:embed="rId3">
            <a:alphaModFix/>
          </a:blip>
          <a:srcRect b="0" l="0" r="0" t="0"/>
          <a:stretch/>
        </p:blipFill>
        <p:spPr>
          <a:xfrm>
            <a:off x="74720" y="3560161"/>
            <a:ext cx="10515600" cy="3031844"/>
          </a:xfrm>
          <a:prstGeom prst="rect">
            <a:avLst/>
          </a:prstGeom>
          <a:noFill/>
          <a:ln>
            <a:noFill/>
          </a:ln>
        </p:spPr>
      </p:pic>
      <p:pic>
        <p:nvPicPr>
          <p:cNvPr id="293" name="Google Shape;293;p29"/>
          <p:cNvPicPr preferRelativeResize="0"/>
          <p:nvPr/>
        </p:nvPicPr>
        <p:blipFill rotWithShape="1">
          <a:blip r:embed="rId4">
            <a:alphaModFix/>
          </a:blip>
          <a:srcRect b="0" l="0" r="0" t="0"/>
          <a:stretch/>
        </p:blipFill>
        <p:spPr>
          <a:xfrm>
            <a:off x="247685" y="1690688"/>
            <a:ext cx="7878274" cy="1133633"/>
          </a:xfrm>
          <a:prstGeom prst="rect">
            <a:avLst/>
          </a:prstGeom>
          <a:noFill/>
          <a:ln>
            <a:noFill/>
          </a:ln>
        </p:spPr>
      </p:pic>
      <p:pic>
        <p:nvPicPr>
          <p:cNvPr id="294" name="Google Shape;294;p29"/>
          <p:cNvPicPr preferRelativeResize="0"/>
          <p:nvPr/>
        </p:nvPicPr>
        <p:blipFill rotWithShape="1">
          <a:blip r:embed="rId5">
            <a:alphaModFix/>
          </a:blip>
          <a:srcRect b="0" l="0" r="0" t="0"/>
          <a:stretch/>
        </p:blipFill>
        <p:spPr>
          <a:xfrm>
            <a:off x="0" y="214107"/>
            <a:ext cx="8125959" cy="1476581"/>
          </a:xfrm>
          <a:prstGeom prst="rect">
            <a:avLst/>
          </a:prstGeom>
          <a:noFill/>
          <a:ln>
            <a:noFill/>
          </a:ln>
        </p:spPr>
      </p:pic>
      <p:pic>
        <p:nvPicPr>
          <p:cNvPr id="295" name="Google Shape;295;p29"/>
          <p:cNvPicPr preferRelativeResize="0"/>
          <p:nvPr/>
        </p:nvPicPr>
        <p:blipFill rotWithShape="1">
          <a:blip r:embed="rId6">
            <a:alphaModFix/>
          </a:blip>
          <a:srcRect b="0" l="0" r="0" t="0"/>
          <a:stretch/>
        </p:blipFill>
        <p:spPr>
          <a:xfrm>
            <a:off x="920978" y="2896925"/>
            <a:ext cx="6906589" cy="5906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8" name="Google Shape;98;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1" i="0" lang="en-IN" u="sng">
                <a:solidFill>
                  <a:srgbClr val="333333"/>
                </a:solidFill>
                <a:latin typeface="Open Sans"/>
                <a:ea typeface="Open Sans"/>
                <a:cs typeface="Open Sans"/>
                <a:sym typeface="Open Sans"/>
              </a:rPr>
              <a:t>we will introduce pandas–a popular library for data analysis.</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We can import the library or a dependency like pandas using the following command.</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We start with the import command followed by the name of the library.</a:t>
            </a:r>
            <a:endParaRPr/>
          </a:p>
          <a:p>
            <a:pPr indent="-50800" lvl="0" marL="228600" rtl="0" algn="l">
              <a:lnSpc>
                <a:spcPct val="90000"/>
              </a:lnSpc>
              <a:spcBef>
                <a:spcPts val="1000"/>
              </a:spcBef>
              <a:spcAft>
                <a:spcPts val="0"/>
              </a:spcAft>
              <a:buClr>
                <a:schemeClr val="dk1"/>
              </a:buClr>
              <a:buSzPts val="2800"/>
              <a:buFont typeface="Calibri"/>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99" name="Google Shape;99;p3"/>
          <p:cNvPicPr preferRelativeResize="0"/>
          <p:nvPr/>
        </p:nvPicPr>
        <p:blipFill rotWithShape="1">
          <a:blip r:embed="rId3">
            <a:alphaModFix/>
          </a:blip>
          <a:srcRect b="0" l="0" r="0" t="0"/>
          <a:stretch/>
        </p:blipFill>
        <p:spPr>
          <a:xfrm>
            <a:off x="3435657" y="3882421"/>
            <a:ext cx="5993203" cy="242947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474747"/>
              </a:buClr>
              <a:buSzPct val="100000"/>
              <a:buFont typeface="Open Sans"/>
              <a:buNone/>
            </a:pPr>
            <a:r>
              <a:rPr b="1" lang="en-IN">
                <a:solidFill>
                  <a:srgbClr val="474747"/>
                </a:solidFill>
                <a:latin typeface="Open Sans"/>
                <a:ea typeface="Open Sans"/>
                <a:cs typeface="Open Sans"/>
                <a:sym typeface="Open Sans"/>
              </a:rPr>
              <a:t>Working with and Saving Data with Pandas</a:t>
            </a:r>
            <a:br>
              <a:rPr b="1" lang="en-IN">
                <a:solidFill>
                  <a:srgbClr val="474747"/>
                </a:solidFill>
                <a:latin typeface="Open Sans"/>
                <a:ea typeface="Open Sans"/>
                <a:cs typeface="Open Sans"/>
                <a:sym typeface="Open Sans"/>
              </a:rPr>
            </a:br>
            <a:endParaRPr/>
          </a:p>
        </p:txBody>
      </p:sp>
      <p:sp>
        <p:nvSpPr>
          <p:cNvPr id="301" name="Google Shape;301;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When we have a dataframe we can work with the data and save the results in other formats.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Consider the stack of 13 blocks of different colors.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can see there are three unique colors.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Let’s say you would like to find out how many unique elements are in a column of a dataframe.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02" name="Google Shape;302;p30"/>
          <p:cNvPicPr preferRelativeResize="0"/>
          <p:nvPr/>
        </p:nvPicPr>
        <p:blipFill rotWithShape="1">
          <a:blip r:embed="rId3">
            <a:alphaModFix/>
          </a:blip>
          <a:srcRect b="0" l="0" r="0" t="0"/>
          <a:stretch/>
        </p:blipFill>
        <p:spPr>
          <a:xfrm>
            <a:off x="2176525" y="0"/>
            <a:ext cx="7039957" cy="22386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08" name="Google Shape;308;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09" name="Google Shape;309;p31"/>
          <p:cNvPicPr preferRelativeResize="0"/>
          <p:nvPr/>
        </p:nvPicPr>
        <p:blipFill rotWithShape="1">
          <a:blip r:embed="rId3">
            <a:alphaModFix/>
          </a:blip>
          <a:srcRect b="0" l="0" r="0" t="0"/>
          <a:stretch/>
        </p:blipFill>
        <p:spPr>
          <a:xfrm>
            <a:off x="838200" y="234322"/>
            <a:ext cx="3600953" cy="41344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15" name="Google Shape;315;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This may be much more difficult because instead of 13 elements you may have millions.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pandas has the method unique to determine the unique elements in a column of a dataframe.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Let’s say we would like to determine the unique year of the albums in the data set.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16" name="Google Shape;316;p32"/>
          <p:cNvPicPr preferRelativeResize="0"/>
          <p:nvPr/>
        </p:nvPicPr>
        <p:blipFill rotWithShape="1">
          <a:blip r:embed="rId3">
            <a:alphaModFix/>
          </a:blip>
          <a:srcRect b="0" l="0" r="0" t="0"/>
          <a:stretch/>
        </p:blipFill>
        <p:spPr>
          <a:xfrm>
            <a:off x="1256507" y="4421080"/>
            <a:ext cx="1572098" cy="234464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22" name="Google Shape;322;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enter the name of the dataframe, then enter the name of the column ‘Released’ within brackets.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Then we apply the method unique.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The result is all of the unique elements in the column ‘Released.’</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23" name="Google Shape;323;p33"/>
          <p:cNvPicPr preferRelativeResize="0"/>
          <p:nvPr/>
        </p:nvPicPr>
        <p:blipFill rotWithShape="1">
          <a:blip r:embed="rId3">
            <a:alphaModFix/>
          </a:blip>
          <a:srcRect b="0" l="0" r="0" t="0"/>
          <a:stretch/>
        </p:blipFill>
        <p:spPr>
          <a:xfrm>
            <a:off x="4869850" y="3724697"/>
            <a:ext cx="3457097" cy="24522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29" name="Google Shape;329;p34"/>
          <p:cNvSpPr txBox="1"/>
          <p:nvPr>
            <p:ph idx="1" type="body"/>
          </p:nvPr>
        </p:nvSpPr>
        <p:spPr>
          <a:xfrm>
            <a:off x="328474" y="0"/>
            <a:ext cx="11025326" cy="6176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Let's say we would like to create a new database consisting of songs from the 1980's and after.</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can look at the column ‘Released’ for songs made after 1979, then select the corresponding rows.</a:t>
            </a:r>
            <a:endParaRPr/>
          </a:p>
          <a:p>
            <a:pPr indent="-50800" lvl="0" marL="228600" rtl="0" algn="l">
              <a:lnSpc>
                <a:spcPct val="90000"/>
              </a:lnSpc>
              <a:spcBef>
                <a:spcPts val="1000"/>
              </a:spcBef>
              <a:spcAft>
                <a:spcPts val="0"/>
              </a:spcAft>
              <a:buClr>
                <a:schemeClr val="dk1"/>
              </a:buClr>
              <a:buSzPts val="2800"/>
              <a:buFont typeface="Calibri"/>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u="sng">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We can accomplish this within one line of code in Pandas, but let’s break up the steps.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30" name="Google Shape;330;p34"/>
          <p:cNvPicPr preferRelativeResize="0"/>
          <p:nvPr/>
        </p:nvPicPr>
        <p:blipFill rotWithShape="1">
          <a:blip r:embed="rId3">
            <a:alphaModFix/>
          </a:blip>
          <a:srcRect b="0" l="0" r="0" t="0"/>
          <a:stretch/>
        </p:blipFill>
        <p:spPr>
          <a:xfrm>
            <a:off x="4620055" y="1767237"/>
            <a:ext cx="5127627" cy="231636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36" name="Google Shape;336;p35"/>
          <p:cNvSpPr txBox="1"/>
          <p:nvPr>
            <p:ph idx="1" type="body"/>
          </p:nvPr>
        </p:nvSpPr>
        <p:spPr>
          <a:xfrm>
            <a:off x="381740" y="133165"/>
            <a:ext cx="10972060" cy="604379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can use the inequality operators for the entire dataframe in pandas.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result is a series of Boolean values.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For our case, we simply specify the column ‘Released’ and the inequality for the </a:t>
            </a:r>
            <a:r>
              <a:rPr b="0" i="0" lang="en-IN" u="sng">
                <a:solidFill>
                  <a:srgbClr val="0074B5"/>
                </a:solidFill>
                <a:latin typeface="Open Sans"/>
                <a:ea typeface="Open Sans"/>
                <a:cs typeface="Open Sans"/>
                <a:sym typeface="Open Sans"/>
              </a:rPr>
              <a:t>albums after 1979.</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result is a series of Boolean values.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37" name="Google Shape;337;p35"/>
          <p:cNvPicPr preferRelativeResize="0"/>
          <p:nvPr/>
        </p:nvPicPr>
        <p:blipFill rotWithShape="1">
          <a:blip r:embed="rId3">
            <a:alphaModFix/>
          </a:blip>
          <a:srcRect b="0" l="0" r="0" t="0"/>
          <a:stretch/>
        </p:blipFill>
        <p:spPr>
          <a:xfrm>
            <a:off x="2214021" y="2977659"/>
            <a:ext cx="7763958" cy="351521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43" name="Google Shape;343;p36"/>
          <p:cNvSpPr txBox="1"/>
          <p:nvPr>
            <p:ph idx="1" type="body"/>
          </p:nvPr>
        </p:nvSpPr>
        <p:spPr>
          <a:xfrm>
            <a:off x="106532" y="159798"/>
            <a:ext cx="11247268" cy="601716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result is true when the condition is true and false otherwise.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can select the specified columns in one line; we simply use the dataframe’s names, and in square brackets we place the previously mentioned inequality and assign it to the </a:t>
            </a:r>
            <a:r>
              <a:rPr b="0" i="0" lang="en-IN" u="sng">
                <a:solidFill>
                  <a:srgbClr val="0074B5"/>
                </a:solidFill>
                <a:latin typeface="Open Sans"/>
                <a:ea typeface="Open Sans"/>
                <a:cs typeface="Open Sans"/>
                <a:sym typeface="Open Sans"/>
              </a:rPr>
              <a:t>variable df1.</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44" name="Google Shape;344;p36"/>
          <p:cNvPicPr preferRelativeResize="0"/>
          <p:nvPr/>
        </p:nvPicPr>
        <p:blipFill rotWithShape="1">
          <a:blip r:embed="rId3">
            <a:alphaModFix/>
          </a:blip>
          <a:srcRect b="0" l="0" r="0" t="0"/>
          <a:stretch/>
        </p:blipFill>
        <p:spPr>
          <a:xfrm>
            <a:off x="1864733" y="2166691"/>
            <a:ext cx="7201905" cy="353426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50" name="Google Shape;350;p37"/>
          <p:cNvSpPr txBox="1"/>
          <p:nvPr>
            <p:ph idx="1" type="body"/>
          </p:nvPr>
        </p:nvSpPr>
        <p:spPr>
          <a:xfrm>
            <a:off x="88777" y="88777"/>
            <a:ext cx="11265023" cy="608818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now have a new dataframe, where each album was released after 1979.</a:t>
            </a:r>
            <a:endParaRPr/>
          </a:p>
          <a:p>
            <a:pPr indent="-50800" lvl="0" marL="228600" rtl="0" algn="l">
              <a:lnSpc>
                <a:spcPct val="90000"/>
              </a:lnSpc>
              <a:spcBef>
                <a:spcPts val="1000"/>
              </a:spcBef>
              <a:spcAft>
                <a:spcPts val="0"/>
              </a:spcAft>
              <a:buClr>
                <a:schemeClr val="dk1"/>
              </a:buClr>
              <a:buSzPts val="2800"/>
              <a:buFont typeface="Calibri"/>
              <a:buNone/>
            </a:pPr>
            <a:r>
              <a:t/>
            </a:r>
            <a:endParaRPr>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can save the new dataframe using the method to_csv.</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argument is the name of the csv file.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Make sure you include a dot csv extension.</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There are other functions to save the dataframe in other formats.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51" name="Google Shape;351;p37"/>
          <p:cNvPicPr preferRelativeResize="0"/>
          <p:nvPr/>
        </p:nvPicPr>
        <p:blipFill rotWithShape="1">
          <a:blip r:embed="rId3">
            <a:alphaModFix/>
          </a:blip>
          <a:srcRect b="0" l="0" r="0" t="0"/>
          <a:stretch/>
        </p:blipFill>
        <p:spPr>
          <a:xfrm>
            <a:off x="2622801" y="585634"/>
            <a:ext cx="7230484" cy="2210108"/>
          </a:xfrm>
          <a:prstGeom prst="rect">
            <a:avLst/>
          </a:prstGeom>
          <a:noFill/>
          <a:ln>
            <a:noFill/>
          </a:ln>
        </p:spPr>
      </p:pic>
      <p:pic>
        <p:nvPicPr>
          <p:cNvPr id="352" name="Google Shape;352;p37"/>
          <p:cNvPicPr preferRelativeResize="0"/>
          <p:nvPr/>
        </p:nvPicPr>
        <p:blipFill rotWithShape="1">
          <a:blip r:embed="rId4">
            <a:alphaModFix/>
          </a:blip>
          <a:srcRect b="0" l="0" r="0" t="0"/>
          <a:stretch/>
        </p:blipFill>
        <p:spPr>
          <a:xfrm>
            <a:off x="3410039" y="4532271"/>
            <a:ext cx="6011114" cy="218152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58" name="Google Shape;358;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59" name="Google Shape;359;p38"/>
          <p:cNvPicPr preferRelativeResize="0"/>
          <p:nvPr/>
        </p:nvPicPr>
        <p:blipFill rotWithShape="1">
          <a:blip r:embed="rId3">
            <a:alphaModFix/>
          </a:blip>
          <a:srcRect b="0" l="0" r="0" t="0"/>
          <a:stretch/>
        </p:blipFill>
        <p:spPr>
          <a:xfrm>
            <a:off x="388038" y="0"/>
            <a:ext cx="7811590" cy="351521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65" name="Google Shape;365;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66" name="Google Shape;366;p39"/>
          <p:cNvPicPr preferRelativeResize="0"/>
          <p:nvPr/>
        </p:nvPicPr>
        <p:blipFill rotWithShape="1">
          <a:blip r:embed="rId3">
            <a:alphaModFix/>
          </a:blip>
          <a:srcRect b="0" l="0" r="0" t="0"/>
          <a:stretch/>
        </p:blipFill>
        <p:spPr>
          <a:xfrm>
            <a:off x="432070" y="128993"/>
            <a:ext cx="4953691" cy="2143424"/>
          </a:xfrm>
          <a:prstGeom prst="rect">
            <a:avLst/>
          </a:prstGeom>
          <a:noFill/>
          <a:ln>
            <a:noFill/>
          </a:ln>
        </p:spPr>
      </p:pic>
      <p:pic>
        <p:nvPicPr>
          <p:cNvPr id="367" name="Google Shape;367;p39"/>
          <p:cNvPicPr preferRelativeResize="0"/>
          <p:nvPr/>
        </p:nvPicPr>
        <p:blipFill rotWithShape="1">
          <a:blip r:embed="rId4">
            <a:alphaModFix/>
          </a:blip>
          <a:srcRect b="0" l="0" r="0" t="0"/>
          <a:stretch/>
        </p:blipFill>
        <p:spPr>
          <a:xfrm>
            <a:off x="1005615" y="2900919"/>
            <a:ext cx="4143953" cy="647790"/>
          </a:xfrm>
          <a:prstGeom prst="rect">
            <a:avLst/>
          </a:prstGeom>
          <a:noFill/>
          <a:ln>
            <a:noFill/>
          </a:ln>
        </p:spPr>
      </p:pic>
      <p:pic>
        <p:nvPicPr>
          <p:cNvPr id="368" name="Google Shape;368;p39"/>
          <p:cNvPicPr preferRelativeResize="0"/>
          <p:nvPr/>
        </p:nvPicPr>
        <p:blipFill rotWithShape="1">
          <a:blip r:embed="rId5">
            <a:alphaModFix/>
          </a:blip>
          <a:srcRect b="0" l="0" r="0" t="0"/>
          <a:stretch/>
        </p:blipFill>
        <p:spPr>
          <a:xfrm>
            <a:off x="1571287" y="3839026"/>
            <a:ext cx="6173061" cy="6763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5" name="Google Shape;105;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0074B5"/>
              </a:buClr>
              <a:buSzPts val="2800"/>
              <a:buChar char="•"/>
            </a:pPr>
            <a:r>
              <a:rPr b="0" i="0" lang="en-IN">
                <a:solidFill>
                  <a:srgbClr val="0074B5"/>
                </a:solidFill>
                <a:latin typeface="Open Sans"/>
                <a:ea typeface="Open Sans"/>
                <a:cs typeface="Open Sans"/>
                <a:sym typeface="Open Sans"/>
              </a:rPr>
              <a:t>We now have access to a large number of pre-built classes and functions.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This assumes the library is installed.</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 In our lab environment, all the necessary libraries </a:t>
            </a:r>
            <a:r>
              <a:rPr b="0" i="0" lang="en-IN">
                <a:solidFill>
                  <a:srgbClr val="0074B5"/>
                </a:solidFill>
                <a:latin typeface="Open Sans"/>
                <a:ea typeface="Open Sans"/>
                <a:cs typeface="Open Sans"/>
                <a:sym typeface="Open Sans"/>
              </a:rPr>
              <a:t>are installed.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Let’s say we would like to load a csv file using the pandas built-in function “read csv.”</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A csv is a typical file type used to store data.</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We simply type the word pandas, then a dot and the name of the function with all the inputs</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74747"/>
              </a:buClr>
              <a:buSzPts val="4400"/>
              <a:buFont typeface="Open Sans"/>
              <a:buNone/>
            </a:pPr>
            <a:r>
              <a:rPr b="1" lang="en-IN">
                <a:solidFill>
                  <a:srgbClr val="474747"/>
                </a:solidFill>
                <a:latin typeface="Open Sans"/>
                <a:ea typeface="Open Sans"/>
                <a:cs typeface="Open Sans"/>
                <a:sym typeface="Open Sans"/>
              </a:rPr>
              <a:t>Numpy 2D Arrays</a:t>
            </a:r>
            <a:br>
              <a:rPr b="1" lang="en-IN">
                <a:solidFill>
                  <a:srgbClr val="474747"/>
                </a:solidFill>
                <a:latin typeface="Open Sans"/>
                <a:ea typeface="Open Sans"/>
                <a:cs typeface="Open Sans"/>
                <a:sym typeface="Open Sans"/>
              </a:rPr>
            </a:br>
            <a:endParaRPr/>
          </a:p>
        </p:txBody>
      </p:sp>
      <p:sp>
        <p:nvSpPr>
          <p:cNvPr id="374" name="Google Shape;374;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Consider the list "a".</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list contains three nested lists each of equal size.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Each list is color coded for simplicity.</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75" name="Google Shape;375;p40"/>
          <p:cNvPicPr preferRelativeResize="0"/>
          <p:nvPr/>
        </p:nvPicPr>
        <p:blipFill rotWithShape="1">
          <a:blip r:embed="rId3">
            <a:alphaModFix/>
          </a:blip>
          <a:srcRect b="0" l="0" r="0" t="0"/>
          <a:stretch/>
        </p:blipFill>
        <p:spPr>
          <a:xfrm>
            <a:off x="3055620" y="3324897"/>
            <a:ext cx="6773220" cy="97168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Import Numpy as np</a:t>
            </a:r>
            <a:endParaRPr/>
          </a:p>
        </p:txBody>
      </p:sp>
      <p:sp>
        <p:nvSpPr>
          <p:cNvPr id="381" name="Google Shape;381;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can cast the list to a numpy array as follows.</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u="sng">
                <a:solidFill>
                  <a:srgbClr val="333333"/>
                </a:solidFill>
                <a:latin typeface="Open Sans"/>
                <a:ea typeface="Open Sans"/>
                <a:cs typeface="Open Sans"/>
                <a:sym typeface="Open Sans"/>
              </a:rPr>
              <a:t>It is helpful to visualize the Numpy array as a rectangular array; each nested list corresponds </a:t>
            </a:r>
            <a:r>
              <a:rPr b="0" i="0" lang="en-IN" u="sng">
                <a:solidFill>
                  <a:srgbClr val="0074B5"/>
                </a:solidFill>
                <a:latin typeface="Open Sans"/>
                <a:ea typeface="Open Sans"/>
                <a:cs typeface="Open Sans"/>
                <a:sym typeface="Open Sans"/>
              </a:rPr>
              <a:t>to a different row of the matrix.</a:t>
            </a:r>
            <a:endParaRPr/>
          </a:p>
          <a:p>
            <a:pPr indent="-50800" lvl="0" marL="228600" rtl="0" algn="l">
              <a:lnSpc>
                <a:spcPct val="90000"/>
              </a:lnSpc>
              <a:spcBef>
                <a:spcPts val="1000"/>
              </a:spcBef>
              <a:spcAft>
                <a:spcPts val="0"/>
              </a:spcAft>
              <a:buClr>
                <a:schemeClr val="dk1"/>
              </a:buClr>
              <a:buSzPts val="2800"/>
              <a:buFont typeface="Calibri"/>
              <a:buNone/>
            </a:pPr>
            <a:r>
              <a:t/>
            </a:r>
            <a:endParaRPr b="1" i="0" u="sng">
              <a:solidFill>
                <a:srgbClr val="333333"/>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382" name="Google Shape;382;p41"/>
          <p:cNvPicPr preferRelativeResize="0"/>
          <p:nvPr/>
        </p:nvPicPr>
        <p:blipFill rotWithShape="1">
          <a:blip r:embed="rId3">
            <a:alphaModFix/>
          </a:blip>
          <a:srcRect b="0" l="0" r="0" t="0"/>
          <a:stretch/>
        </p:blipFill>
        <p:spPr>
          <a:xfrm>
            <a:off x="3207920" y="3429000"/>
            <a:ext cx="3410426" cy="25816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88" name="Google Shape;388;p42"/>
          <p:cNvSpPr txBox="1"/>
          <p:nvPr>
            <p:ph idx="1" type="body"/>
          </p:nvPr>
        </p:nvSpPr>
        <p:spPr>
          <a:xfrm>
            <a:off x="971365" y="199382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can use the attribute "ndim" to obtain the number of axes or dimensions referred </a:t>
            </a:r>
            <a:r>
              <a:rPr b="1" i="0" lang="en-IN" u="sng">
                <a:solidFill>
                  <a:srgbClr val="333333"/>
                </a:solidFill>
                <a:latin typeface="Open Sans"/>
                <a:ea typeface="Open Sans"/>
                <a:cs typeface="Open Sans"/>
                <a:sym typeface="Open Sans"/>
              </a:rPr>
              <a:t>to as the rank.</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term rank does not refer to the number of linearly independent columns like a matrix.</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It's useful to think of "ndim" as the number of nested lists.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first list represents the first dimension.</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This list contains another set of lists.</a:t>
            </a:r>
            <a:endParaRPr/>
          </a:p>
          <a:p>
            <a:pPr indent="-50800" lvl="0" marL="228600" rtl="0" algn="l">
              <a:lnSpc>
                <a:spcPct val="90000"/>
              </a:lnSpc>
              <a:spcBef>
                <a:spcPts val="1000"/>
              </a:spcBef>
              <a:spcAft>
                <a:spcPts val="0"/>
              </a:spcAft>
              <a:buClr>
                <a:schemeClr val="dk1"/>
              </a:buClr>
              <a:buSzPts val="2800"/>
              <a:buFont typeface="Calibri"/>
              <a:buNone/>
            </a:pPr>
            <a:r>
              <a:t/>
            </a:r>
            <a:endParaRPr b="1" i="0" u="sng">
              <a:solidFill>
                <a:srgbClr val="333333"/>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389" name="Google Shape;389;p42"/>
          <p:cNvPicPr preferRelativeResize="0"/>
          <p:nvPr/>
        </p:nvPicPr>
        <p:blipFill rotWithShape="1">
          <a:blip r:embed="rId3">
            <a:alphaModFix/>
          </a:blip>
          <a:srcRect b="0" l="0" r="0" t="0"/>
          <a:stretch/>
        </p:blipFill>
        <p:spPr>
          <a:xfrm>
            <a:off x="6347661" y="814163"/>
            <a:ext cx="2372056" cy="62873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95" name="Google Shape;395;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As with the 1d array, the attribute "shape" returns a tuple.</a:t>
            </a:r>
            <a:endParaRPr/>
          </a:p>
          <a:p>
            <a:pPr indent="-50800" lvl="0" marL="228600" rtl="0" algn="l">
              <a:lnSpc>
                <a:spcPct val="90000"/>
              </a:lnSpc>
              <a:spcBef>
                <a:spcPts val="1000"/>
              </a:spcBef>
              <a:spcAft>
                <a:spcPts val="0"/>
              </a:spcAft>
              <a:buClr>
                <a:schemeClr val="dk1"/>
              </a:buClr>
              <a:buSzPts val="2800"/>
              <a:buFont typeface="Calibri"/>
              <a:buNone/>
            </a:pPr>
            <a:r>
              <a:t/>
            </a:r>
            <a:endParaRPr>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u="sng">
                <a:solidFill>
                  <a:srgbClr val="333333"/>
                </a:solidFill>
                <a:latin typeface="Open Sans"/>
                <a:ea typeface="Open Sans"/>
                <a:cs typeface="Open Sans"/>
                <a:sym typeface="Open Sans"/>
              </a:rPr>
              <a:t>It’s helpful to use the rectangular representation as well.</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96" name="Google Shape;396;p43"/>
          <p:cNvPicPr preferRelativeResize="0"/>
          <p:nvPr/>
        </p:nvPicPr>
        <p:blipFill rotWithShape="1">
          <a:blip r:embed="rId3">
            <a:alphaModFix/>
          </a:blip>
          <a:srcRect b="0" l="0" r="0" t="0"/>
          <a:stretch/>
        </p:blipFill>
        <p:spPr>
          <a:xfrm>
            <a:off x="3698736" y="2370204"/>
            <a:ext cx="2876951" cy="590632"/>
          </a:xfrm>
          <a:prstGeom prst="rect">
            <a:avLst/>
          </a:prstGeom>
          <a:noFill/>
          <a:ln>
            <a:noFill/>
          </a:ln>
        </p:spPr>
      </p:pic>
      <p:pic>
        <p:nvPicPr>
          <p:cNvPr id="397" name="Google Shape;397;p43"/>
          <p:cNvPicPr preferRelativeResize="0"/>
          <p:nvPr/>
        </p:nvPicPr>
        <p:blipFill rotWithShape="1">
          <a:blip r:embed="rId4">
            <a:alphaModFix/>
          </a:blip>
          <a:srcRect b="0" l="0" r="0" t="0"/>
          <a:stretch/>
        </p:blipFill>
        <p:spPr>
          <a:xfrm>
            <a:off x="1374071" y="4135608"/>
            <a:ext cx="4023553" cy="166736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03" name="Google Shape;403;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second element corresponds to the size of each of the nested lists or the number </a:t>
            </a:r>
            <a:r>
              <a:rPr b="0" i="0" lang="en-IN" u="sng">
                <a:solidFill>
                  <a:srgbClr val="0074B5"/>
                </a:solidFill>
                <a:latin typeface="Open Sans"/>
                <a:ea typeface="Open Sans"/>
                <a:cs typeface="Open Sans"/>
                <a:sym typeface="Open Sans"/>
              </a:rPr>
              <a:t>of columns in the rectangular array 0.</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04" name="Google Shape;404;p44"/>
          <p:cNvPicPr preferRelativeResize="0"/>
          <p:nvPr/>
        </p:nvPicPr>
        <p:blipFill rotWithShape="1">
          <a:blip r:embed="rId3">
            <a:alphaModFix/>
          </a:blip>
          <a:srcRect b="0" l="0" r="0" t="0"/>
          <a:stretch/>
        </p:blipFill>
        <p:spPr>
          <a:xfrm>
            <a:off x="1911105" y="3292502"/>
            <a:ext cx="7925906" cy="270547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10" name="Google Shape;410;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1" i="0" lang="en-IN" u="sng">
                <a:solidFill>
                  <a:srgbClr val="333333"/>
                </a:solidFill>
                <a:latin typeface="Open Sans"/>
                <a:ea typeface="Open Sans"/>
                <a:cs typeface="Open Sans"/>
                <a:sym typeface="Open Sans"/>
              </a:rPr>
              <a:t>The convention is to label this axis 0 and this axis 1 as follows.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rgbClr val="333333"/>
              </a:buClr>
              <a:buSzPts val="2800"/>
              <a:buChar char="•"/>
            </a:pPr>
            <a:r>
              <a:rPr b="1" i="0" lang="en-IN" u="sng">
                <a:solidFill>
                  <a:srgbClr val="333333"/>
                </a:solidFill>
                <a:latin typeface="Open Sans"/>
                <a:ea typeface="Open Sans"/>
                <a:cs typeface="Open Sans"/>
                <a:sym typeface="Open Sans"/>
              </a:rPr>
              <a:t>We see there are three rows and three columns.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11" name="Google Shape;411;p45"/>
          <p:cNvPicPr preferRelativeResize="0"/>
          <p:nvPr/>
        </p:nvPicPr>
        <p:blipFill rotWithShape="1">
          <a:blip r:embed="rId3">
            <a:alphaModFix/>
          </a:blip>
          <a:srcRect b="0" l="0" r="0" t="0"/>
          <a:stretch/>
        </p:blipFill>
        <p:spPr>
          <a:xfrm>
            <a:off x="987618" y="2830176"/>
            <a:ext cx="3629532" cy="1943371"/>
          </a:xfrm>
          <a:prstGeom prst="rect">
            <a:avLst/>
          </a:prstGeom>
          <a:noFill/>
          <a:ln>
            <a:noFill/>
          </a:ln>
        </p:spPr>
      </p:pic>
      <p:pic>
        <p:nvPicPr>
          <p:cNvPr id="412" name="Google Shape;412;p45"/>
          <p:cNvPicPr preferRelativeResize="0"/>
          <p:nvPr/>
        </p:nvPicPr>
        <p:blipFill rotWithShape="1">
          <a:blip r:embed="rId4">
            <a:alphaModFix/>
          </a:blip>
          <a:srcRect b="0" l="0" r="0" t="0"/>
          <a:stretch/>
        </p:blipFill>
        <p:spPr>
          <a:xfrm>
            <a:off x="2644628" y="5553959"/>
            <a:ext cx="1895740" cy="73352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18" name="Google Shape;418;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We can use rectangular brackets to access the different elements of the array.</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The following image demonstrates the relationship between the indexing conventions for the list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19" name="Google Shape;419;p46"/>
          <p:cNvPicPr preferRelativeResize="0"/>
          <p:nvPr/>
        </p:nvPicPr>
        <p:blipFill rotWithShape="1">
          <a:blip r:embed="rId3">
            <a:alphaModFix/>
          </a:blip>
          <a:srcRect b="0" l="0" r="0" t="0"/>
          <a:stretch/>
        </p:blipFill>
        <p:spPr>
          <a:xfrm>
            <a:off x="4973455" y="2176415"/>
            <a:ext cx="7678222" cy="676369"/>
          </a:xfrm>
          <a:prstGeom prst="rect">
            <a:avLst/>
          </a:prstGeom>
          <a:noFill/>
          <a:ln>
            <a:noFill/>
          </a:ln>
        </p:spPr>
      </p:pic>
      <p:pic>
        <p:nvPicPr>
          <p:cNvPr id="420" name="Google Shape;420;p46"/>
          <p:cNvPicPr preferRelativeResize="0"/>
          <p:nvPr/>
        </p:nvPicPr>
        <p:blipFill rotWithShape="1">
          <a:blip r:embed="rId4">
            <a:alphaModFix/>
          </a:blip>
          <a:srcRect b="0" l="0" r="0" t="0"/>
          <a:stretch/>
        </p:blipFill>
        <p:spPr>
          <a:xfrm>
            <a:off x="2564880" y="3877722"/>
            <a:ext cx="5020376" cy="155279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7"/>
          <p:cNvSpPr txBox="1"/>
          <p:nvPr>
            <p:ph idx="1" type="body"/>
          </p:nvPr>
        </p:nvSpPr>
        <p:spPr>
          <a:xfrm>
            <a:off x="417250" y="0"/>
            <a:ext cx="10936550" cy="6176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The index in the first bracket corresponds to the different nested lists, each a different </a:t>
            </a:r>
            <a:r>
              <a:rPr b="0" i="0" lang="en-IN" u="sng">
                <a:solidFill>
                  <a:srgbClr val="0074B5"/>
                </a:solidFill>
                <a:latin typeface="Open Sans"/>
                <a:ea typeface="Open Sans"/>
                <a:cs typeface="Open Sans"/>
                <a:sym typeface="Open Sans"/>
              </a:rPr>
              <a:t>color.</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 </a:t>
            </a:r>
            <a:r>
              <a:rPr b="1" i="0" lang="en-IN" u="sng">
                <a:solidFill>
                  <a:srgbClr val="333333"/>
                </a:solidFill>
                <a:latin typeface="Open Sans"/>
                <a:ea typeface="Open Sans"/>
                <a:cs typeface="Open Sans"/>
                <a:sym typeface="Open Sans"/>
              </a:rPr>
              <a:t>The second bracket corresponds to the index of a particular element within the nested list.</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Using the rectangular representation, the first index corresponds to the row index.</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u="sng">
                <a:solidFill>
                  <a:srgbClr val="333333"/>
                </a:solidFill>
                <a:latin typeface="Open Sans"/>
                <a:ea typeface="Open Sans"/>
                <a:cs typeface="Open Sans"/>
                <a:sym typeface="Open Sans"/>
              </a:rPr>
              <a:t>The second index corresponds to the column index.</a:t>
            </a:r>
            <a:endParaRPr/>
          </a:p>
          <a:p>
            <a:pPr indent="-50800" lvl="0" marL="228600" rtl="0" algn="l">
              <a:lnSpc>
                <a:spcPct val="90000"/>
              </a:lnSpc>
              <a:spcBef>
                <a:spcPts val="1000"/>
              </a:spcBef>
              <a:spcAft>
                <a:spcPts val="0"/>
              </a:spcAft>
              <a:buClr>
                <a:schemeClr val="dk1"/>
              </a:buClr>
              <a:buSzPts val="2800"/>
              <a:buFont typeface="Calibri"/>
              <a:buNone/>
            </a:pPr>
            <a:r>
              <a:t/>
            </a:r>
            <a:endParaRPr b="1" i="0" u="sng">
              <a:solidFill>
                <a:srgbClr val="333333"/>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426" name="Google Shape;426;p47"/>
          <p:cNvPicPr preferRelativeResize="0"/>
          <p:nvPr/>
        </p:nvPicPr>
        <p:blipFill rotWithShape="1">
          <a:blip r:embed="rId3">
            <a:alphaModFix/>
          </a:blip>
          <a:srcRect b="0" l="0" r="0" t="0"/>
          <a:stretch/>
        </p:blipFill>
        <p:spPr>
          <a:xfrm>
            <a:off x="5954223" y="2323839"/>
            <a:ext cx="4095300" cy="1348452"/>
          </a:xfrm>
          <a:prstGeom prst="rect">
            <a:avLst/>
          </a:prstGeom>
          <a:noFill/>
          <a:ln>
            <a:noFill/>
          </a:ln>
        </p:spPr>
      </p:pic>
      <p:pic>
        <p:nvPicPr>
          <p:cNvPr id="427" name="Google Shape;427;p47"/>
          <p:cNvPicPr preferRelativeResize="0"/>
          <p:nvPr/>
        </p:nvPicPr>
        <p:blipFill rotWithShape="1">
          <a:blip r:embed="rId4">
            <a:alphaModFix/>
          </a:blip>
          <a:srcRect b="0" l="0" r="0" t="0"/>
          <a:stretch/>
        </p:blipFill>
        <p:spPr>
          <a:xfrm>
            <a:off x="4763964" y="4793942"/>
            <a:ext cx="4993873" cy="1788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txBox="1"/>
          <p:nvPr>
            <p:ph idx="1" type="body"/>
          </p:nvPr>
        </p:nvSpPr>
        <p:spPr>
          <a:xfrm>
            <a:off x="204186" y="79899"/>
            <a:ext cx="11149614" cy="609706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can also use a single bracket to access the elements as follows.</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Consider the following syntax.</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This index corresponds to the second row.</a:t>
            </a:r>
            <a:endParaRPr/>
          </a:p>
          <a:p>
            <a:pPr indent="-50800" lvl="0" marL="228600" rtl="0" algn="l">
              <a:lnSpc>
                <a:spcPct val="90000"/>
              </a:lnSpc>
              <a:spcBef>
                <a:spcPts val="1000"/>
              </a:spcBef>
              <a:spcAft>
                <a:spcPts val="0"/>
              </a:spcAft>
              <a:buClr>
                <a:schemeClr val="dk1"/>
              </a:buClr>
              <a:buSzPts val="2800"/>
              <a:buFont typeface="Calibri"/>
              <a:buNone/>
            </a:pPr>
            <a:r>
              <a:t/>
            </a:r>
            <a:endParaRPr>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And this index, the third column.</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value is 23.</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33" name="Google Shape;433;p48"/>
          <p:cNvPicPr preferRelativeResize="0"/>
          <p:nvPr/>
        </p:nvPicPr>
        <p:blipFill rotWithShape="1">
          <a:blip r:embed="rId3">
            <a:alphaModFix/>
          </a:blip>
          <a:srcRect b="0" l="0" r="0" t="0"/>
          <a:stretch/>
        </p:blipFill>
        <p:spPr>
          <a:xfrm>
            <a:off x="6191732" y="368244"/>
            <a:ext cx="5010849" cy="1895740"/>
          </a:xfrm>
          <a:prstGeom prst="rect">
            <a:avLst/>
          </a:prstGeom>
          <a:noFill/>
          <a:ln>
            <a:noFill/>
          </a:ln>
        </p:spPr>
      </p:pic>
      <p:pic>
        <p:nvPicPr>
          <p:cNvPr id="434" name="Google Shape;434;p48"/>
          <p:cNvPicPr preferRelativeResize="0"/>
          <p:nvPr/>
        </p:nvPicPr>
        <p:blipFill rotWithShape="1">
          <a:blip r:embed="rId4">
            <a:alphaModFix/>
          </a:blip>
          <a:srcRect b="0" l="0" r="0" t="0"/>
          <a:stretch/>
        </p:blipFill>
        <p:spPr>
          <a:xfrm>
            <a:off x="7907254" y="2700650"/>
            <a:ext cx="2781462" cy="1893367"/>
          </a:xfrm>
          <a:prstGeom prst="rect">
            <a:avLst/>
          </a:prstGeom>
          <a:noFill/>
          <a:ln>
            <a:noFill/>
          </a:ln>
        </p:spPr>
      </p:pic>
      <p:pic>
        <p:nvPicPr>
          <p:cNvPr id="435" name="Google Shape;435;p48"/>
          <p:cNvPicPr preferRelativeResize="0"/>
          <p:nvPr/>
        </p:nvPicPr>
        <p:blipFill rotWithShape="1">
          <a:blip r:embed="rId5">
            <a:alphaModFix/>
          </a:blip>
          <a:srcRect b="0" l="0" r="0" t="0"/>
          <a:stretch/>
        </p:blipFill>
        <p:spPr>
          <a:xfrm>
            <a:off x="7348595" y="4836405"/>
            <a:ext cx="1949390" cy="16533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41" name="Google Shape;44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Calibri"/>
              <a:buAutoNum type="arabicPeriod"/>
            </a:pPr>
            <a:r>
              <a:rPr b="0" i="0" lang="en-IN">
                <a:latin typeface="Open Sans"/>
                <a:ea typeface="Open Sans"/>
                <a:cs typeface="Open Sans"/>
                <a:sym typeface="Open Sans"/>
              </a:rPr>
              <a:t>We can also use slicing in numpy arrays.</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latin typeface="Open Sans"/>
                <a:ea typeface="Open Sans"/>
                <a:cs typeface="Open Sans"/>
                <a:sym typeface="Open Sans"/>
              </a:rPr>
              <a:t>The first index corresponds to the first row.</a:t>
            </a:r>
            <a:endParaRPr/>
          </a:p>
          <a:p>
            <a:pPr indent="-228600" lvl="0" marL="228600" rtl="0" algn="l">
              <a:lnSpc>
                <a:spcPct val="90000"/>
              </a:lnSpc>
              <a:spcBef>
                <a:spcPts val="1000"/>
              </a:spcBef>
              <a:spcAft>
                <a:spcPts val="0"/>
              </a:spcAft>
              <a:buClr>
                <a:schemeClr val="dk1"/>
              </a:buClr>
              <a:buSzPts val="2800"/>
              <a:buFont typeface="Calibri"/>
              <a:buAutoNum type="arabicPeriod"/>
            </a:pPr>
            <a:r>
              <a:rPr b="1" i="0" lang="en-IN" u="sng">
                <a:latin typeface="Open Sans"/>
                <a:ea typeface="Open Sans"/>
                <a:cs typeface="Open Sans"/>
                <a:sym typeface="Open Sans"/>
              </a:rPr>
              <a:t>The second index accesses the first two columns.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42" name="Google Shape;442;p49"/>
          <p:cNvPicPr preferRelativeResize="0"/>
          <p:nvPr/>
        </p:nvPicPr>
        <p:blipFill rotWithShape="1">
          <a:blip r:embed="rId3">
            <a:alphaModFix/>
          </a:blip>
          <a:srcRect b="0" l="0" r="0" t="0"/>
          <a:stretch/>
        </p:blipFill>
        <p:spPr>
          <a:xfrm>
            <a:off x="2950232" y="3785854"/>
            <a:ext cx="3610479" cy="23911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11" name="Google Shape;111;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Typing pandas all the time may get tedious.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We can use the "as" statement to shorten the name of the library; in this case we use the standard abbreviation </a:t>
            </a:r>
            <a:r>
              <a:rPr b="0" i="0" lang="en-IN" u="sng">
                <a:solidFill>
                  <a:srgbClr val="0074B5"/>
                </a:solidFill>
                <a:highlight>
                  <a:srgbClr val="FFFF00"/>
                </a:highlight>
                <a:latin typeface="Open Sans"/>
                <a:ea typeface="Open Sans"/>
                <a:cs typeface="Open Sans"/>
                <a:sym typeface="Open Sans"/>
              </a:rPr>
              <a:t>pd. </a:t>
            </a:r>
            <a:r>
              <a:rPr b="0" i="0" lang="en-IN" u="sng">
                <a:solidFill>
                  <a:srgbClr val="0074B5"/>
                </a:solidFill>
                <a:latin typeface="Open Sans"/>
                <a:ea typeface="Open Sans"/>
                <a:cs typeface="Open Sans"/>
                <a:sym typeface="Open Sans"/>
              </a:rPr>
              <a:t>Now </a:t>
            </a:r>
            <a:r>
              <a:rPr b="0" i="0" lang="en-IN" u="sng">
                <a:solidFill>
                  <a:srgbClr val="0074B5"/>
                </a:solidFill>
                <a:highlight>
                  <a:srgbClr val="FFFF00"/>
                </a:highlight>
                <a:latin typeface="Open Sans"/>
                <a:ea typeface="Open Sans"/>
                <a:cs typeface="Open Sans"/>
                <a:sym typeface="Open Sans"/>
              </a:rPr>
              <a:t>we type pd and a dot </a:t>
            </a:r>
            <a:r>
              <a:rPr b="0" i="0" lang="en-IN" u="sng">
                <a:solidFill>
                  <a:srgbClr val="0074B5"/>
                </a:solidFill>
                <a:latin typeface="Open Sans"/>
                <a:ea typeface="Open Sans"/>
                <a:cs typeface="Open Sans"/>
                <a:sym typeface="Open Sans"/>
              </a:rPr>
              <a:t>followed by the name of the function we would like to use, in this case, read_csv.</a:t>
            </a:r>
            <a:endParaRPr/>
          </a:p>
          <a:p>
            <a:pPr indent="-50800" lvl="0" marL="228600" rtl="0" algn="l">
              <a:lnSpc>
                <a:spcPct val="90000"/>
              </a:lnSpc>
              <a:spcBef>
                <a:spcPts val="1000"/>
              </a:spcBef>
              <a:spcAft>
                <a:spcPts val="0"/>
              </a:spcAft>
              <a:buClr>
                <a:schemeClr val="dk1"/>
              </a:buClr>
              <a:buSzPts val="2800"/>
              <a:buFont typeface="Calibri"/>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112" name="Google Shape;112;p5"/>
          <p:cNvPicPr preferRelativeResize="0"/>
          <p:nvPr/>
        </p:nvPicPr>
        <p:blipFill rotWithShape="1">
          <a:blip r:embed="rId3">
            <a:alphaModFix/>
          </a:blip>
          <a:srcRect b="0" l="0" r="0" t="0"/>
          <a:stretch/>
        </p:blipFill>
        <p:spPr>
          <a:xfrm>
            <a:off x="2727248" y="4130371"/>
            <a:ext cx="4744112" cy="218152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48" name="Google Shape;448;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Consider this example.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first index corresponds to the last two rows.</a:t>
            </a:r>
            <a:endParaRPr/>
          </a:p>
          <a:p>
            <a:pPr indent="-50800" lvl="0" marL="228600" rtl="0" algn="l">
              <a:lnSpc>
                <a:spcPct val="90000"/>
              </a:lnSpc>
              <a:spcBef>
                <a:spcPts val="1000"/>
              </a:spcBef>
              <a:spcAft>
                <a:spcPts val="0"/>
              </a:spcAft>
              <a:buClr>
                <a:schemeClr val="dk1"/>
              </a:buClr>
              <a:buSzPts val="2800"/>
              <a:buFont typeface="Calibri"/>
              <a:buNone/>
            </a:pPr>
            <a:r>
              <a:t/>
            </a:r>
            <a:endParaRPr>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The second index accesses the last column.</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49" name="Google Shape;449;p50"/>
          <p:cNvPicPr preferRelativeResize="0"/>
          <p:nvPr/>
        </p:nvPicPr>
        <p:blipFill rotWithShape="1">
          <a:blip r:embed="rId3">
            <a:alphaModFix/>
          </a:blip>
          <a:srcRect b="0" l="0" r="0" t="0"/>
          <a:stretch/>
        </p:blipFill>
        <p:spPr>
          <a:xfrm>
            <a:off x="9309867" y="2175030"/>
            <a:ext cx="1861570" cy="1640225"/>
          </a:xfrm>
          <a:prstGeom prst="rect">
            <a:avLst/>
          </a:prstGeom>
          <a:noFill/>
          <a:ln>
            <a:noFill/>
          </a:ln>
        </p:spPr>
      </p:pic>
      <p:pic>
        <p:nvPicPr>
          <p:cNvPr id="450" name="Google Shape;450;p50"/>
          <p:cNvPicPr preferRelativeResize="0"/>
          <p:nvPr/>
        </p:nvPicPr>
        <p:blipFill rotWithShape="1">
          <a:blip r:embed="rId4">
            <a:alphaModFix/>
          </a:blip>
          <a:srcRect b="0" l="0" r="0" t="0"/>
          <a:stretch/>
        </p:blipFill>
        <p:spPr>
          <a:xfrm>
            <a:off x="2498479" y="479503"/>
            <a:ext cx="7423789" cy="43513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56" name="Google Shape;456;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can also add arrays; the process is identical to matrix addition.</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Consider the matrix X; each element is coloured differently.</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Consider the matrix Y, similarly each element is coloured differently.</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57" name="Google Shape;457;p51"/>
          <p:cNvPicPr preferRelativeResize="0"/>
          <p:nvPr/>
        </p:nvPicPr>
        <p:blipFill rotWithShape="1">
          <a:blip r:embed="rId3">
            <a:alphaModFix/>
          </a:blip>
          <a:srcRect b="0" l="0" r="0" t="0"/>
          <a:stretch/>
        </p:blipFill>
        <p:spPr>
          <a:xfrm>
            <a:off x="838200" y="4127287"/>
            <a:ext cx="4851345" cy="2049676"/>
          </a:xfrm>
          <a:prstGeom prst="rect">
            <a:avLst/>
          </a:prstGeom>
          <a:noFill/>
          <a:ln>
            <a:noFill/>
          </a:ln>
        </p:spPr>
      </p:pic>
      <p:pic>
        <p:nvPicPr>
          <p:cNvPr id="458" name="Google Shape;458;p51"/>
          <p:cNvPicPr preferRelativeResize="0"/>
          <p:nvPr/>
        </p:nvPicPr>
        <p:blipFill rotWithShape="1">
          <a:blip r:embed="rId4">
            <a:alphaModFix/>
          </a:blip>
          <a:srcRect b="0" l="0" r="0" t="0"/>
          <a:stretch/>
        </p:blipFill>
        <p:spPr>
          <a:xfrm>
            <a:off x="6502457" y="3987450"/>
            <a:ext cx="4163006" cy="2505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64" name="Google Shape;464;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Multiplying a Numpy array by a scalar is identical to multiplying a matrix by a scalar.</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Consider the matrix Y, if we multiply the matrix by the scalar 2 we simply multiply </a:t>
            </a:r>
            <a:r>
              <a:rPr b="0" i="0" lang="en-IN" u="sng">
                <a:solidFill>
                  <a:srgbClr val="0074B5"/>
                </a:solidFill>
                <a:latin typeface="Open Sans"/>
                <a:ea typeface="Open Sans"/>
                <a:cs typeface="Open Sans"/>
                <a:sym typeface="Open Sans"/>
              </a:rPr>
              <a:t>every element in the matrix by 2.</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65" name="Google Shape;465;p52"/>
          <p:cNvPicPr preferRelativeResize="0"/>
          <p:nvPr/>
        </p:nvPicPr>
        <p:blipFill rotWithShape="1">
          <a:blip r:embed="rId3">
            <a:alphaModFix/>
          </a:blip>
          <a:srcRect b="0" l="0" r="0" t="0"/>
          <a:stretch/>
        </p:blipFill>
        <p:spPr>
          <a:xfrm>
            <a:off x="2827025" y="3588699"/>
            <a:ext cx="6387997" cy="283320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71" name="Google Shape;471;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Char char="•"/>
            </a:pPr>
            <a:r>
              <a:rPr b="0" i="0" lang="en-IN" u="sng">
                <a:solidFill>
                  <a:srgbClr val="0074B5"/>
                </a:solidFill>
                <a:latin typeface="Open Sans"/>
                <a:ea typeface="Open Sans"/>
                <a:cs typeface="Open Sans"/>
                <a:sym typeface="Open Sans"/>
              </a:rPr>
              <a:t>Hadamard product corresponds to multiplying each of the elements in the same position</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72" name="Google Shape;472;p53"/>
          <p:cNvPicPr preferRelativeResize="0"/>
          <p:nvPr/>
        </p:nvPicPr>
        <p:blipFill rotWithShape="1">
          <a:blip r:embed="rId3">
            <a:alphaModFix/>
          </a:blip>
          <a:srcRect b="0" l="0" r="0" t="0"/>
          <a:stretch/>
        </p:blipFill>
        <p:spPr>
          <a:xfrm>
            <a:off x="3789222" y="2866392"/>
            <a:ext cx="6868484" cy="30960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78" name="Google Shape;478;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79" name="Google Shape;479;p54"/>
          <p:cNvPicPr preferRelativeResize="0"/>
          <p:nvPr/>
        </p:nvPicPr>
        <p:blipFill rotWithShape="1">
          <a:blip r:embed="rId3">
            <a:alphaModFix/>
          </a:blip>
          <a:srcRect b="0" l="0" r="0" t="0"/>
          <a:stretch/>
        </p:blipFill>
        <p:spPr>
          <a:xfrm>
            <a:off x="1105202" y="1992304"/>
            <a:ext cx="8259328" cy="38676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85" name="Google Shape;485;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We can also perform matrix multiplication with numpy arrays.</a:t>
            </a:r>
            <a:endParaRPr/>
          </a:p>
          <a:p>
            <a:pPr indent="-228600" lvl="0" marL="228600" rtl="0" algn="l">
              <a:lnSpc>
                <a:spcPct val="90000"/>
              </a:lnSpc>
              <a:spcBef>
                <a:spcPts val="1000"/>
              </a:spcBef>
              <a:spcAft>
                <a:spcPts val="0"/>
              </a:spcAft>
              <a:buClr>
                <a:srgbClr val="333333"/>
              </a:buClr>
              <a:buSzPct val="100000"/>
              <a:buFont typeface="Calibri"/>
              <a:buAutoNum type="arabicPeriod"/>
            </a:pPr>
            <a:r>
              <a:rPr b="1" i="0" lang="en-IN" u="sng">
                <a:solidFill>
                  <a:srgbClr val="333333"/>
                </a:solidFill>
                <a:latin typeface="Open Sans"/>
                <a:ea typeface="Open Sans"/>
                <a:cs typeface="Open Sans"/>
                <a:sym typeface="Open Sans"/>
              </a:rPr>
              <a:t>Matrix multiplication is a little more complex, but let's provide a basic overview.</a:t>
            </a:r>
            <a:endParaRPr/>
          </a:p>
          <a:p>
            <a:pPr indent="-228600" lvl="0" marL="228600" rtl="0" algn="l">
              <a:lnSpc>
                <a:spcPct val="90000"/>
              </a:lnSpc>
              <a:spcBef>
                <a:spcPts val="1000"/>
              </a:spcBef>
              <a:spcAft>
                <a:spcPts val="0"/>
              </a:spcAft>
              <a:buClr>
                <a:srgbClr val="333333"/>
              </a:buClr>
              <a:buSzPct val="100000"/>
              <a:buFont typeface="Calibri"/>
              <a:buAutoNum type="arabicPeriod"/>
            </a:pPr>
            <a:r>
              <a:rPr b="1" i="0" lang="en-IN">
                <a:solidFill>
                  <a:srgbClr val="333333"/>
                </a:solidFill>
                <a:latin typeface="Open Sans"/>
                <a:ea typeface="Open Sans"/>
                <a:cs typeface="Open Sans"/>
                <a:sym typeface="Open Sans"/>
              </a:rPr>
              <a:t>Consider the matrix "A", where each row is a different colour.</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Also, consider the matrix "B", where each column is a different colour.</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u="sng">
                <a:solidFill>
                  <a:srgbClr val="0074B5"/>
                </a:solidFill>
                <a:latin typeface="Open Sans"/>
                <a:ea typeface="Open Sans"/>
                <a:cs typeface="Open Sans"/>
                <a:sym typeface="Open Sans"/>
              </a:rPr>
              <a:t>In linear algebra, before we can multiply matrix "A" by matrix "B" we must make sure </a:t>
            </a:r>
            <a:r>
              <a:rPr b="1" i="0" lang="en-IN">
                <a:solidFill>
                  <a:srgbClr val="333333"/>
                </a:solidFill>
                <a:latin typeface="Open Sans"/>
                <a:ea typeface="Open Sans"/>
                <a:cs typeface="Open Sans"/>
                <a:sym typeface="Open Sans"/>
              </a:rPr>
              <a:t>that the number of columns in matrix "A", in this case 3, is equal to the number of </a:t>
            </a:r>
            <a:r>
              <a:rPr b="0" i="0" lang="en-IN" u="sng">
                <a:solidFill>
                  <a:srgbClr val="0074B5"/>
                </a:solidFill>
                <a:latin typeface="Open Sans"/>
                <a:ea typeface="Open Sans"/>
                <a:cs typeface="Open Sans"/>
                <a:sym typeface="Open Sans"/>
              </a:rPr>
              <a:t>rows in matrix "B", in this case 3.</a:t>
            </a:r>
            <a:endParaRPr/>
          </a:p>
          <a:p>
            <a:pPr indent="-228600" lvl="0" marL="228600" rtl="0" algn="l">
              <a:lnSpc>
                <a:spcPct val="90000"/>
              </a:lnSpc>
              <a:spcBef>
                <a:spcPts val="1000"/>
              </a:spcBef>
              <a:spcAft>
                <a:spcPts val="0"/>
              </a:spcAft>
              <a:buClr>
                <a:srgbClr val="333333"/>
              </a:buClr>
              <a:buSzPct val="100000"/>
              <a:buFont typeface="Calibri"/>
              <a:buAutoNum type="arabicPeriod"/>
            </a:pPr>
            <a:r>
              <a:rPr b="1" i="0" lang="en-IN" u="sng">
                <a:solidFill>
                  <a:srgbClr val="333333"/>
                </a:solidFill>
                <a:latin typeface="Open Sans"/>
                <a:ea typeface="Open Sans"/>
                <a:cs typeface="Open Sans"/>
                <a:sym typeface="Open Sans"/>
              </a:rPr>
              <a:t>For matrix multiplication to obtain the i-th row and j-th column of the new matrix we take </a:t>
            </a:r>
            <a:r>
              <a:rPr b="0" i="0" lang="en-IN">
                <a:solidFill>
                  <a:srgbClr val="0074B5"/>
                </a:solidFill>
                <a:latin typeface="Open Sans"/>
                <a:ea typeface="Open Sans"/>
                <a:cs typeface="Open Sans"/>
                <a:sym typeface="Open Sans"/>
              </a:rPr>
              <a:t>the dot product of the i-throw of "A" with the j-th columns of "B".</a:t>
            </a:r>
            <a:endParaRPr/>
          </a:p>
          <a:p>
            <a:pPr indent="-64135" lvl="0" marL="228600" rtl="0" algn="l">
              <a:lnSpc>
                <a:spcPct val="90000"/>
              </a:lnSpc>
              <a:spcBef>
                <a:spcPts val="1000"/>
              </a:spcBef>
              <a:spcAft>
                <a:spcPts val="0"/>
              </a:spcAft>
              <a:buClr>
                <a:schemeClr val="dk1"/>
              </a:buClr>
              <a:buSzPct val="100000"/>
              <a:buFont typeface="Calibri"/>
              <a:buNone/>
            </a:pPr>
            <a:r>
              <a:t/>
            </a:r>
            <a:endParaRPr b="0" i="0" u="sng">
              <a:solidFill>
                <a:srgbClr val="0074B5"/>
              </a:solidFill>
              <a:latin typeface="Open Sans"/>
              <a:ea typeface="Open Sans"/>
              <a:cs typeface="Open Sans"/>
              <a:sym typeface="Open Sans"/>
            </a:endParaRPr>
          </a:p>
          <a:p>
            <a:pPr indent="-64135" lvl="0" marL="228600" rtl="0" algn="l">
              <a:lnSpc>
                <a:spcPct val="90000"/>
              </a:lnSpc>
              <a:spcBef>
                <a:spcPts val="1000"/>
              </a:spcBef>
              <a:spcAft>
                <a:spcPts val="0"/>
              </a:spcAft>
              <a:buClr>
                <a:schemeClr val="dk1"/>
              </a:buClr>
              <a:buSzPct val="100000"/>
              <a:buFont typeface="Calibri"/>
              <a:buNone/>
            </a:pPr>
            <a:r>
              <a:t/>
            </a:r>
            <a:endParaRPr b="0" i="0" u="sng">
              <a:solidFill>
                <a:srgbClr val="0074B5"/>
              </a:solidFill>
              <a:latin typeface="Open Sans"/>
              <a:ea typeface="Open Sans"/>
              <a:cs typeface="Open Sans"/>
              <a:sym typeface="Open Sans"/>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91" name="Google Shape;491;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92" name="Google Shape;492;p56"/>
          <p:cNvPicPr preferRelativeResize="0"/>
          <p:nvPr/>
        </p:nvPicPr>
        <p:blipFill rotWithShape="1">
          <a:blip r:embed="rId3">
            <a:alphaModFix/>
          </a:blip>
          <a:srcRect b="0" l="0" r="0" t="0"/>
          <a:stretch/>
        </p:blipFill>
        <p:spPr>
          <a:xfrm>
            <a:off x="307916" y="123607"/>
            <a:ext cx="7687748" cy="3134162"/>
          </a:xfrm>
          <a:prstGeom prst="rect">
            <a:avLst/>
          </a:prstGeom>
          <a:noFill/>
          <a:ln>
            <a:noFill/>
          </a:ln>
        </p:spPr>
      </p:pic>
      <p:pic>
        <p:nvPicPr>
          <p:cNvPr id="493" name="Google Shape;493;p56"/>
          <p:cNvPicPr preferRelativeResize="0"/>
          <p:nvPr/>
        </p:nvPicPr>
        <p:blipFill rotWithShape="1">
          <a:blip r:embed="rId4">
            <a:alphaModFix/>
          </a:blip>
          <a:srcRect b="0" l="0" r="0" t="0"/>
          <a:stretch/>
        </p:blipFill>
        <p:spPr>
          <a:xfrm>
            <a:off x="598210" y="3499287"/>
            <a:ext cx="6201640" cy="327705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74747"/>
              </a:buClr>
              <a:buSzPts val="4400"/>
              <a:buFont typeface="Open Sans"/>
              <a:buNone/>
            </a:pPr>
            <a:r>
              <a:rPr b="1" lang="en-IN">
                <a:solidFill>
                  <a:srgbClr val="474747"/>
                </a:solidFill>
                <a:latin typeface="Open Sans"/>
                <a:ea typeface="Open Sans"/>
                <a:cs typeface="Open Sans"/>
                <a:sym typeface="Open Sans"/>
              </a:rPr>
              <a:t>Pre-Processing Data in Python</a:t>
            </a:r>
            <a:br>
              <a:rPr b="1" lang="en-IN">
                <a:solidFill>
                  <a:srgbClr val="474747"/>
                </a:solidFill>
                <a:latin typeface="Open Sans"/>
                <a:ea typeface="Open Sans"/>
                <a:cs typeface="Open Sans"/>
                <a:sym typeface="Open Sans"/>
              </a:rPr>
            </a:br>
            <a:endParaRPr/>
          </a:p>
        </p:txBody>
      </p:sp>
      <p:sp>
        <p:nvSpPr>
          <p:cNvPr id="499" name="Google Shape;499;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If you’re unfamiliar with the term, data pre-processing is a necessary step in data analysis.</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It is the process of converting or mapping data from one “raw” form into another format to make it ready for further analysis.</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Data pre-processing is also often called “data cleaning” or “data wrangling”, and there are likely other terms.</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Here are the topics that we’ll be covering in this module:</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First, we’ll show you how to identify and handle missing values.</a:t>
            </a:r>
            <a:endParaRPr/>
          </a:p>
          <a:p>
            <a:pPr indent="-228600" lvl="0" marL="228600" rtl="0" algn="l">
              <a:lnSpc>
                <a:spcPct val="90000"/>
              </a:lnSpc>
              <a:spcBef>
                <a:spcPts val="1000"/>
              </a:spcBef>
              <a:spcAft>
                <a:spcPts val="0"/>
              </a:spcAft>
              <a:buClr>
                <a:srgbClr val="333333"/>
              </a:buClr>
              <a:buSzPct val="100000"/>
              <a:buFont typeface="Calibri"/>
              <a:buAutoNum type="arabicPeriod"/>
            </a:pPr>
            <a:r>
              <a:rPr b="1" i="0" lang="en-IN" u="sng">
                <a:solidFill>
                  <a:srgbClr val="333333"/>
                </a:solidFill>
                <a:latin typeface="Open Sans"/>
                <a:ea typeface="Open Sans"/>
                <a:cs typeface="Open Sans"/>
                <a:sym typeface="Open Sans"/>
              </a:rPr>
              <a:t>A “missing value” condition occurs whenever a data entry is left empty.</a:t>
            </a:r>
            <a:endParaRPr/>
          </a:p>
          <a:p>
            <a:pPr indent="-64135" lvl="0" marL="228600" rtl="0" algn="l">
              <a:lnSpc>
                <a:spcPct val="90000"/>
              </a:lnSpc>
              <a:spcBef>
                <a:spcPts val="1000"/>
              </a:spcBef>
              <a:spcAft>
                <a:spcPts val="0"/>
              </a:spcAft>
              <a:buClr>
                <a:schemeClr val="dk1"/>
              </a:buClr>
              <a:buSzPct val="100000"/>
              <a:buFont typeface="Calibri"/>
              <a:buNone/>
            </a:pPr>
            <a:r>
              <a:t/>
            </a:r>
            <a:endParaRPr b="0" i="0">
              <a:solidFill>
                <a:srgbClr val="0074B5"/>
              </a:solidFill>
              <a:latin typeface="Open Sans"/>
              <a:ea typeface="Open Sans"/>
              <a:cs typeface="Open Sans"/>
              <a:sym typeface="Open Sans"/>
            </a:endParaRPr>
          </a:p>
          <a:p>
            <a:pPr indent="-64135" lvl="0" marL="228600" rtl="0" algn="l">
              <a:lnSpc>
                <a:spcPct val="90000"/>
              </a:lnSpc>
              <a:spcBef>
                <a:spcPts val="1000"/>
              </a:spcBef>
              <a:spcAft>
                <a:spcPts val="0"/>
              </a:spcAft>
              <a:buClr>
                <a:schemeClr val="dk1"/>
              </a:buClr>
              <a:buSzPct val="100000"/>
              <a:buFont typeface="Calibri"/>
              <a:buNone/>
            </a:pPr>
            <a:r>
              <a:t/>
            </a:r>
            <a:endParaRPr b="1" i="0">
              <a:solidFill>
                <a:srgbClr val="0074B5"/>
              </a:solidFill>
              <a:latin typeface="Open Sans"/>
              <a:ea typeface="Open Sans"/>
              <a:cs typeface="Open Sans"/>
              <a:sym typeface="Open Sans"/>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05" name="Google Shape;505;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Then, we’ll cover data formats.</a:t>
            </a:r>
            <a:endParaRPr/>
          </a:p>
          <a:p>
            <a:pPr indent="-228600" lvl="0" marL="228600" rtl="0" algn="l">
              <a:lnSpc>
                <a:spcPct val="90000"/>
              </a:lnSpc>
              <a:spcBef>
                <a:spcPts val="1000"/>
              </a:spcBef>
              <a:spcAft>
                <a:spcPts val="0"/>
              </a:spcAft>
              <a:buClr>
                <a:srgbClr val="333333"/>
              </a:buClr>
              <a:buSzPct val="100000"/>
              <a:buFont typeface="Calibri"/>
              <a:buAutoNum type="arabicPeriod"/>
            </a:pPr>
            <a:r>
              <a:rPr b="1" i="0" lang="en-IN" u="sng">
                <a:solidFill>
                  <a:srgbClr val="333333"/>
                </a:solidFill>
                <a:latin typeface="Open Sans"/>
                <a:ea typeface="Open Sans"/>
                <a:cs typeface="Open Sans"/>
                <a:sym typeface="Open Sans"/>
              </a:rPr>
              <a:t>Data from different sources may be in various formats, in different units or in various</a:t>
            </a:r>
            <a:endParaRPr/>
          </a:p>
          <a:p>
            <a:pPr indent="-228600" lvl="0" marL="228600" rtl="0" algn="l">
              <a:lnSpc>
                <a:spcPct val="90000"/>
              </a:lnSpc>
              <a:spcBef>
                <a:spcPts val="1000"/>
              </a:spcBef>
              <a:spcAft>
                <a:spcPts val="0"/>
              </a:spcAft>
              <a:buClr>
                <a:srgbClr val="333333"/>
              </a:buClr>
              <a:buSzPct val="100000"/>
              <a:buFont typeface="Calibri"/>
              <a:buAutoNum type="arabicPeriod"/>
            </a:pPr>
            <a:r>
              <a:rPr b="1" i="0" lang="en-IN">
                <a:solidFill>
                  <a:srgbClr val="333333"/>
                </a:solidFill>
                <a:latin typeface="Open Sans"/>
                <a:ea typeface="Open Sans"/>
                <a:cs typeface="Open Sans"/>
                <a:sym typeface="Open Sans"/>
              </a:rPr>
              <a:t>We will introduce some methods in Python pandas that can standardize the values into the same </a:t>
            </a:r>
            <a:r>
              <a:rPr b="0" i="0" lang="en-IN" u="sng">
                <a:solidFill>
                  <a:srgbClr val="0074B5"/>
                </a:solidFill>
                <a:latin typeface="Open Sans"/>
                <a:ea typeface="Open Sans"/>
                <a:cs typeface="Open Sans"/>
                <a:sym typeface="Open Sans"/>
              </a:rPr>
              <a:t>format, or unit, or convention.</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After that, we’ll cover data normalization.</a:t>
            </a:r>
            <a:endParaRPr/>
          </a:p>
          <a:p>
            <a:pPr indent="-228600" lvl="0" marL="228600" rtl="0" algn="l">
              <a:lnSpc>
                <a:spcPct val="90000"/>
              </a:lnSpc>
              <a:spcBef>
                <a:spcPts val="1000"/>
              </a:spcBef>
              <a:spcAft>
                <a:spcPts val="0"/>
              </a:spcAft>
              <a:buClr>
                <a:srgbClr val="333333"/>
              </a:buClr>
              <a:buSzPct val="100000"/>
              <a:buFont typeface="Calibri"/>
              <a:buAutoNum type="arabicPeriod"/>
            </a:pPr>
            <a:r>
              <a:rPr b="1" i="0" lang="en-IN" u="sng">
                <a:solidFill>
                  <a:srgbClr val="333333"/>
                </a:solidFill>
                <a:latin typeface="Open Sans"/>
                <a:ea typeface="Open Sans"/>
                <a:cs typeface="Open Sans"/>
                <a:sym typeface="Open Sans"/>
              </a:rPr>
              <a:t>Different columns of numerical data may have very different ranges, and direct comparison </a:t>
            </a:r>
            <a:r>
              <a:rPr b="0" i="0" lang="en-IN">
                <a:solidFill>
                  <a:srgbClr val="0074B5"/>
                </a:solidFill>
                <a:latin typeface="Open Sans"/>
                <a:ea typeface="Open Sans"/>
                <a:cs typeface="Open Sans"/>
                <a:sym typeface="Open Sans"/>
              </a:rPr>
              <a:t>is often not meaningful.</a:t>
            </a:r>
            <a:endParaRPr/>
          </a:p>
          <a:p>
            <a:pPr indent="-228600" lvl="0" marL="228600" rtl="0" algn="l">
              <a:lnSpc>
                <a:spcPct val="90000"/>
              </a:lnSpc>
              <a:spcBef>
                <a:spcPts val="1000"/>
              </a:spcBef>
              <a:spcAft>
                <a:spcPts val="0"/>
              </a:spcAft>
              <a:buClr>
                <a:srgbClr val="333333"/>
              </a:buClr>
              <a:buSzPct val="100000"/>
              <a:buFont typeface="Calibri"/>
              <a:buAutoNum type="arabicPeriod"/>
            </a:pPr>
            <a:r>
              <a:rPr b="1" i="0" lang="en-IN">
                <a:solidFill>
                  <a:srgbClr val="333333"/>
                </a:solidFill>
                <a:latin typeface="Open Sans"/>
                <a:ea typeface="Open Sans"/>
                <a:cs typeface="Open Sans"/>
                <a:sym typeface="Open Sans"/>
              </a:rPr>
              <a:t>Normalization is a way to bring all data into a similar range, for more useful comparison.</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u="sng">
                <a:solidFill>
                  <a:srgbClr val="0074B5"/>
                </a:solidFill>
                <a:latin typeface="Open Sans"/>
                <a:ea typeface="Open Sans"/>
                <a:cs typeface="Open Sans"/>
                <a:sym typeface="Open Sans"/>
              </a:rPr>
              <a:t>Specifically, we’ll focus on the techniques of centering and scaling.</a:t>
            </a:r>
            <a:endParaRPr/>
          </a:p>
          <a:p>
            <a:pPr indent="-77470" lvl="0" marL="228600" rtl="0" algn="l">
              <a:lnSpc>
                <a:spcPct val="90000"/>
              </a:lnSpc>
              <a:spcBef>
                <a:spcPts val="1000"/>
              </a:spcBef>
              <a:spcAft>
                <a:spcPts val="0"/>
              </a:spcAft>
              <a:buClr>
                <a:schemeClr val="dk1"/>
              </a:buClr>
              <a:buSzPct val="100000"/>
              <a:buFont typeface="Calibri"/>
              <a:buNone/>
            </a:pPr>
            <a:r>
              <a:t/>
            </a:r>
            <a:endParaRPr b="1" i="0" u="sng">
              <a:solidFill>
                <a:srgbClr val="333333"/>
              </a:solidFill>
              <a:latin typeface="Open Sans"/>
              <a:ea typeface="Open Sans"/>
              <a:cs typeface="Open Sans"/>
              <a:sym typeface="Open Sans"/>
            </a:endParaRPr>
          </a:p>
          <a:p>
            <a:pPr indent="-77470" lvl="0" marL="228600" rtl="0" algn="l">
              <a:lnSpc>
                <a:spcPct val="90000"/>
              </a:lnSpc>
              <a:spcBef>
                <a:spcPts val="1000"/>
              </a:spcBef>
              <a:spcAft>
                <a:spcPts val="0"/>
              </a:spcAft>
              <a:buClr>
                <a:schemeClr val="dk1"/>
              </a:buClr>
              <a:buSzPct val="100000"/>
              <a:buFont typeface="Calibri"/>
              <a:buNone/>
            </a:pPr>
            <a:r>
              <a:t/>
            </a:r>
            <a:endParaRPr b="0" i="0" u="sng">
              <a:solidFill>
                <a:srgbClr val="0074B5"/>
              </a:solidFill>
              <a:latin typeface="Open Sans"/>
              <a:ea typeface="Open Sans"/>
              <a:cs typeface="Open Sans"/>
              <a:sym typeface="Open Sans"/>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11" name="Google Shape;511;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333333"/>
              </a:buClr>
              <a:buSzPct val="100000"/>
              <a:buFont typeface="Calibri"/>
              <a:buAutoNum type="arabicPeriod"/>
            </a:pPr>
            <a:r>
              <a:rPr b="1" i="0" lang="en-IN">
                <a:solidFill>
                  <a:srgbClr val="333333"/>
                </a:solidFill>
                <a:latin typeface="Open Sans"/>
                <a:ea typeface="Open Sans"/>
                <a:cs typeface="Open Sans"/>
                <a:sym typeface="Open Sans"/>
              </a:rPr>
              <a:t>Binning creates bigger categories from a set of numerical values.</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It is particularly useful for comparison between groups of data.</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u="sng">
                <a:solidFill>
                  <a:srgbClr val="0074B5"/>
                </a:solidFill>
                <a:latin typeface="Open Sans"/>
                <a:ea typeface="Open Sans"/>
                <a:cs typeface="Open Sans"/>
                <a:sym typeface="Open Sans"/>
              </a:rPr>
              <a:t>And lastly, we’ll talk about categorical variables and show you how to convert categorical </a:t>
            </a:r>
            <a:r>
              <a:rPr b="1" i="0" lang="en-IN">
                <a:solidFill>
                  <a:srgbClr val="333333"/>
                </a:solidFill>
                <a:latin typeface="Open Sans"/>
                <a:ea typeface="Open Sans"/>
                <a:cs typeface="Open Sans"/>
                <a:sym typeface="Open Sans"/>
              </a:rPr>
              <a:t>values into numeric variables to make statistical modeling easier.</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In Python, we usually perform operations along columns; each row of the column represents a sample, i.e., a different used car in the database.</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u="sng">
                <a:solidFill>
                  <a:srgbClr val="0074B5"/>
                </a:solidFill>
                <a:latin typeface="Open Sans"/>
                <a:ea typeface="Open Sans"/>
                <a:cs typeface="Open Sans"/>
                <a:sym typeface="Open Sans"/>
              </a:rPr>
              <a:t>You access a column by specifying the name of the column.</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6"/>
          <p:cNvSpPr txBox="1"/>
          <p:nvPr>
            <p:ph idx="1" type="body"/>
          </p:nvPr>
        </p:nvSpPr>
        <p:spPr>
          <a:xfrm>
            <a:off x="674703" y="849081"/>
            <a:ext cx="10679097" cy="564379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We are not limited to the abbreviation pd. In this case, we use the term, </a:t>
            </a:r>
            <a:r>
              <a:rPr b="1" i="0" lang="en-IN">
                <a:solidFill>
                  <a:srgbClr val="333333"/>
                </a:solidFill>
                <a:highlight>
                  <a:srgbClr val="FFFF00"/>
                </a:highlight>
                <a:latin typeface="Open Sans"/>
                <a:ea typeface="Open Sans"/>
                <a:cs typeface="Open Sans"/>
                <a:sym typeface="Open Sans"/>
              </a:rPr>
              <a:t>banana.</a:t>
            </a:r>
            <a:endParaRPr/>
          </a:p>
          <a:p>
            <a:pPr indent="-50800" lvl="0" marL="228600" rtl="0" algn="l">
              <a:lnSpc>
                <a:spcPct val="90000"/>
              </a:lnSpc>
              <a:spcBef>
                <a:spcPts val="1000"/>
              </a:spcBef>
              <a:spcAft>
                <a:spcPts val="0"/>
              </a:spcAft>
              <a:buClr>
                <a:schemeClr val="dk1"/>
              </a:buClr>
              <a:buSzPts val="2800"/>
              <a:buFont typeface="Calibri"/>
              <a:buNone/>
            </a:pPr>
            <a:r>
              <a:t/>
            </a:r>
            <a:endParaRPr b="1" i="0">
              <a:solidFill>
                <a:srgbClr val="333333"/>
              </a:solidFill>
              <a:highlight>
                <a:srgbClr val="FFFF00"/>
              </a:highlight>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1">
              <a:solidFill>
                <a:srgbClr val="333333"/>
              </a:solidFill>
              <a:highlight>
                <a:srgbClr val="FFFF00"/>
              </a:highlight>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1" i="0">
              <a:solidFill>
                <a:srgbClr val="333333"/>
              </a:solidFill>
              <a:highlight>
                <a:srgbClr val="FFFF00"/>
              </a:highlight>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1" i="0">
              <a:solidFill>
                <a:srgbClr val="333333"/>
              </a:solidFill>
              <a:highlight>
                <a:srgbClr val="FFFF00"/>
              </a:highlight>
              <a:latin typeface="Open Sans"/>
              <a:ea typeface="Open Sans"/>
              <a:cs typeface="Open Sans"/>
              <a:sym typeface="Open Sans"/>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will stick </a:t>
            </a:r>
            <a:r>
              <a:rPr b="0" i="0" lang="en-IN">
                <a:solidFill>
                  <a:srgbClr val="0074B5"/>
                </a:solidFill>
                <a:highlight>
                  <a:srgbClr val="FFFF00"/>
                </a:highlight>
                <a:latin typeface="Open Sans"/>
                <a:ea typeface="Open Sans"/>
                <a:cs typeface="Open Sans"/>
                <a:sym typeface="Open Sans"/>
              </a:rPr>
              <a:t>with pd for the rest of this video</a:t>
            </a:r>
            <a:r>
              <a:rPr b="0" i="0" lang="en-IN">
                <a:solidFill>
                  <a:srgbClr val="0074B5"/>
                </a:solidFill>
                <a:latin typeface="Open Sans"/>
                <a:ea typeface="Open Sans"/>
                <a:cs typeface="Open Sans"/>
                <a:sym typeface="Open Sans"/>
              </a:rPr>
              <a:t>.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Let’s examine this code more in-depth.</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One way pandas allows you to work with data is with a data frame.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18" name="Google Shape;118;p6"/>
          <p:cNvPicPr preferRelativeResize="0"/>
          <p:nvPr/>
        </p:nvPicPr>
        <p:blipFill rotWithShape="1">
          <a:blip r:embed="rId3">
            <a:alphaModFix/>
          </a:blip>
          <a:srcRect b="0" l="0" r="0" t="0"/>
          <a:stretch/>
        </p:blipFill>
        <p:spPr>
          <a:xfrm>
            <a:off x="4472281" y="1542065"/>
            <a:ext cx="5058481" cy="219105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17" name="Google Shape;517;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rgbClr val="333333"/>
              </a:buClr>
              <a:buSzPct val="100000"/>
              <a:buFont typeface="Calibri"/>
              <a:buAutoNum type="arabicPeriod"/>
            </a:pPr>
            <a:r>
              <a:rPr b="1" i="0" lang="en-IN">
                <a:solidFill>
                  <a:srgbClr val="333333"/>
                </a:solidFill>
                <a:latin typeface="Open Sans"/>
                <a:ea typeface="Open Sans"/>
                <a:cs typeface="Open Sans"/>
                <a:sym typeface="Open Sans"/>
              </a:rPr>
              <a:t>For example, you can access "symbolling” and “body-style”; each of these columns </a:t>
            </a:r>
            <a:r>
              <a:rPr b="0" i="0" lang="en-IN">
                <a:solidFill>
                  <a:srgbClr val="0074B5"/>
                </a:solidFill>
                <a:latin typeface="Open Sans"/>
                <a:ea typeface="Open Sans"/>
                <a:cs typeface="Open Sans"/>
                <a:sym typeface="Open Sans"/>
              </a:rPr>
              <a:t>is a pandas series.</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There are many ways to manipulate dataframes in Python.</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u="sng">
                <a:solidFill>
                  <a:srgbClr val="0074B5"/>
                </a:solidFill>
                <a:latin typeface="Open Sans"/>
                <a:ea typeface="Open Sans"/>
                <a:cs typeface="Open Sans"/>
                <a:sym typeface="Open Sans"/>
              </a:rPr>
              <a:t>For example, you can add a value to each entry of a column.</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To add 1 to each “symbolling” entry, use this command.</a:t>
            </a:r>
            <a:endParaRPr/>
          </a:p>
          <a:p>
            <a:pPr indent="-90804" lvl="0" marL="228600" rtl="0" algn="l">
              <a:lnSpc>
                <a:spcPct val="90000"/>
              </a:lnSpc>
              <a:spcBef>
                <a:spcPts val="1000"/>
              </a:spcBef>
              <a:spcAft>
                <a:spcPts val="0"/>
              </a:spcAft>
              <a:buClr>
                <a:schemeClr val="dk1"/>
              </a:buClr>
              <a:buSzPct val="100000"/>
              <a:buFont typeface="Calibri"/>
              <a:buNone/>
            </a:pPr>
            <a:r>
              <a:t/>
            </a:r>
            <a:endParaRPr b="1" i="0">
              <a:solidFill>
                <a:srgbClr val="333333"/>
              </a:solidFill>
              <a:latin typeface="Open Sans"/>
              <a:ea typeface="Open Sans"/>
              <a:cs typeface="Open Sans"/>
              <a:sym typeface="Open Sans"/>
            </a:endParaRPr>
          </a:p>
          <a:p>
            <a:pPr indent="-90804" lvl="0" marL="228600" rtl="0" algn="l">
              <a:lnSpc>
                <a:spcPct val="90000"/>
              </a:lnSpc>
              <a:spcBef>
                <a:spcPts val="1000"/>
              </a:spcBef>
              <a:spcAft>
                <a:spcPts val="0"/>
              </a:spcAft>
              <a:buClr>
                <a:schemeClr val="dk1"/>
              </a:buClr>
              <a:buSzPct val="100000"/>
              <a:buFont typeface="Calibri"/>
              <a:buNone/>
            </a:pPr>
            <a:r>
              <a:t/>
            </a:r>
            <a:endParaRPr b="1" i="0">
              <a:solidFill>
                <a:srgbClr val="333333"/>
              </a:solidFill>
              <a:latin typeface="Open Sans"/>
              <a:ea typeface="Open Sans"/>
              <a:cs typeface="Open Sans"/>
              <a:sym typeface="Open Sans"/>
            </a:endParaRPr>
          </a:p>
          <a:p>
            <a:pPr indent="-90804" lvl="0" marL="228600" rtl="0" algn="l">
              <a:lnSpc>
                <a:spcPct val="90000"/>
              </a:lnSpc>
              <a:spcBef>
                <a:spcPts val="1000"/>
              </a:spcBef>
              <a:spcAft>
                <a:spcPts val="0"/>
              </a:spcAft>
              <a:buClr>
                <a:schemeClr val="dk1"/>
              </a:buClr>
              <a:buSzPct val="100000"/>
              <a:buFont typeface="Calibri"/>
              <a:buNone/>
            </a:pPr>
            <a:r>
              <a:t/>
            </a:r>
            <a:endParaRPr b="1" i="0">
              <a:solidFill>
                <a:srgbClr val="333333"/>
              </a:solidFill>
              <a:latin typeface="Open Sans"/>
              <a:ea typeface="Open Sans"/>
              <a:cs typeface="Open Sans"/>
              <a:sym typeface="Open Sans"/>
            </a:endParaRPr>
          </a:p>
          <a:p>
            <a:pPr indent="-90804" lvl="0" marL="228600" rtl="0" algn="l">
              <a:lnSpc>
                <a:spcPct val="90000"/>
              </a:lnSpc>
              <a:spcBef>
                <a:spcPts val="1000"/>
              </a:spcBef>
              <a:spcAft>
                <a:spcPts val="0"/>
              </a:spcAft>
              <a:buClr>
                <a:schemeClr val="dk1"/>
              </a:buClr>
              <a:buSzPct val="100000"/>
              <a:buFont typeface="Calibri"/>
              <a:buNone/>
            </a:pPr>
            <a:r>
              <a:t/>
            </a:r>
            <a:endParaRPr b="1" i="0">
              <a:solidFill>
                <a:srgbClr val="333333"/>
              </a:solidFill>
              <a:latin typeface="Open Sans"/>
              <a:ea typeface="Open Sans"/>
              <a:cs typeface="Open Sans"/>
              <a:sym typeface="Open Sans"/>
            </a:endParaRPr>
          </a:p>
          <a:p>
            <a:pPr indent="-228600" lvl="0" marL="228600" rtl="0" algn="l">
              <a:lnSpc>
                <a:spcPct val="90000"/>
              </a:lnSpc>
              <a:spcBef>
                <a:spcPts val="1000"/>
              </a:spcBef>
              <a:spcAft>
                <a:spcPts val="0"/>
              </a:spcAft>
              <a:buClr>
                <a:srgbClr val="333333"/>
              </a:buClr>
              <a:buSzPct val="100000"/>
              <a:buFont typeface="Calibri"/>
              <a:buAutoNum type="arabicPeriod"/>
            </a:pPr>
            <a:r>
              <a:rPr b="1" i="0" lang="en-IN">
                <a:solidFill>
                  <a:srgbClr val="333333"/>
                </a:solidFill>
                <a:latin typeface="Open Sans"/>
                <a:ea typeface="Open Sans"/>
                <a:cs typeface="Open Sans"/>
                <a:sym typeface="Open Sans"/>
              </a:rPr>
              <a:t>This changes each value of the dataframe column by adding 1 to the current value.</a:t>
            </a:r>
            <a:endParaRPr/>
          </a:p>
          <a:p>
            <a:pPr indent="-228600" lvl="0" marL="228600" rtl="0" algn="l">
              <a:lnSpc>
                <a:spcPct val="90000"/>
              </a:lnSpc>
              <a:spcBef>
                <a:spcPts val="1000"/>
              </a:spcBef>
              <a:spcAft>
                <a:spcPts val="0"/>
              </a:spcAft>
              <a:buClr>
                <a:schemeClr val="dk1"/>
              </a:buClr>
              <a:buSzPct val="100000"/>
              <a:buChar char="•"/>
            </a:pPr>
            <a:br>
              <a:rPr lang="en-IN"/>
            </a:br>
            <a:endParaRPr b="0" i="0" u="sng">
              <a:solidFill>
                <a:srgbClr val="0074B5"/>
              </a:solidFill>
              <a:latin typeface="Open Sans"/>
              <a:ea typeface="Open Sans"/>
              <a:cs typeface="Open Sans"/>
              <a:sym typeface="Open Sans"/>
            </a:endParaRPr>
          </a:p>
          <a:p>
            <a:pPr indent="-90804" lvl="0" marL="228600" rtl="0" algn="l">
              <a:lnSpc>
                <a:spcPct val="90000"/>
              </a:lnSpc>
              <a:spcBef>
                <a:spcPts val="1000"/>
              </a:spcBef>
              <a:spcAft>
                <a:spcPts val="0"/>
              </a:spcAft>
              <a:buClr>
                <a:schemeClr val="dk1"/>
              </a:buClr>
              <a:buSzPct val="100000"/>
              <a:buNone/>
            </a:pPr>
            <a:r>
              <a:t/>
            </a:r>
            <a:endParaRPr/>
          </a:p>
        </p:txBody>
      </p:sp>
      <p:pic>
        <p:nvPicPr>
          <p:cNvPr id="518" name="Google Shape;518;p60"/>
          <p:cNvPicPr preferRelativeResize="0"/>
          <p:nvPr/>
        </p:nvPicPr>
        <p:blipFill rotWithShape="1">
          <a:blip r:embed="rId3">
            <a:alphaModFix/>
          </a:blip>
          <a:srcRect b="0" l="0" r="0" t="0"/>
          <a:stretch/>
        </p:blipFill>
        <p:spPr>
          <a:xfrm>
            <a:off x="2130250" y="3801240"/>
            <a:ext cx="6957017" cy="93055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74747"/>
              </a:buClr>
              <a:buSzPts val="4400"/>
              <a:buFont typeface="Open Sans"/>
              <a:buNone/>
            </a:pPr>
            <a:r>
              <a:rPr b="1" lang="en-IN">
                <a:solidFill>
                  <a:srgbClr val="474747"/>
                </a:solidFill>
                <a:latin typeface="Open Sans"/>
                <a:ea typeface="Open Sans"/>
                <a:cs typeface="Open Sans"/>
                <a:sym typeface="Open Sans"/>
              </a:rPr>
              <a:t>Dealing with missing values in Python</a:t>
            </a:r>
            <a:br>
              <a:rPr b="1" lang="en-IN">
                <a:solidFill>
                  <a:srgbClr val="474747"/>
                </a:solidFill>
                <a:latin typeface="Open Sans"/>
                <a:ea typeface="Open Sans"/>
                <a:cs typeface="Open Sans"/>
                <a:sym typeface="Open Sans"/>
              </a:rPr>
            </a:br>
            <a:endParaRPr/>
          </a:p>
        </p:txBody>
      </p:sp>
      <p:sp>
        <p:nvSpPr>
          <p:cNvPr id="524" name="Google Shape;524;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In this video, we will introduce the pervasive problem of missing values, as well as strategies </a:t>
            </a:r>
            <a:r>
              <a:rPr b="0" i="0" lang="en-IN">
                <a:solidFill>
                  <a:srgbClr val="0074B5"/>
                </a:solidFill>
                <a:latin typeface="Open Sans"/>
                <a:ea typeface="Open Sans"/>
                <a:cs typeface="Open Sans"/>
                <a:sym typeface="Open Sans"/>
              </a:rPr>
              <a:t>on what to do when you encounter missing values in your data.</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When no data value is stored for a feature for a particular observation, we say this </a:t>
            </a:r>
            <a:r>
              <a:rPr b="0" i="0" lang="en-IN" u="sng">
                <a:solidFill>
                  <a:srgbClr val="0074B5"/>
                </a:solidFill>
                <a:latin typeface="Open Sans"/>
                <a:ea typeface="Open Sans"/>
                <a:cs typeface="Open Sans"/>
                <a:sym typeface="Open Sans"/>
              </a:rPr>
              <a:t>feature has a “missing value”.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2"/>
          <p:cNvSpPr txBox="1"/>
          <p:nvPr>
            <p:ph idx="1" type="body"/>
          </p:nvPr>
        </p:nvSpPr>
        <p:spPr>
          <a:xfrm>
            <a:off x="470517" y="248575"/>
            <a:ext cx="10883283" cy="59283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Usually, missing value in dataset appears as “?”, “N/A”, 0 or just a blank cell.</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the example here, the “normalized-losses” feature has a missing value which is </a:t>
            </a:r>
            <a:r>
              <a:rPr b="0" i="0" lang="en-IN" u="sng">
                <a:solidFill>
                  <a:srgbClr val="0074B5"/>
                </a:solidFill>
                <a:latin typeface="Open Sans"/>
                <a:ea typeface="Open Sans"/>
                <a:cs typeface="Open Sans"/>
                <a:sym typeface="Open Sans"/>
              </a:rPr>
              <a:t>represented with NaN.</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530" name="Google Shape;530;p62"/>
          <p:cNvPicPr preferRelativeResize="0"/>
          <p:nvPr/>
        </p:nvPicPr>
        <p:blipFill rotWithShape="1">
          <a:blip r:embed="rId3">
            <a:alphaModFix/>
          </a:blip>
          <a:srcRect b="0" l="0" r="0" t="0"/>
          <a:stretch/>
        </p:blipFill>
        <p:spPr>
          <a:xfrm>
            <a:off x="2410347" y="2467548"/>
            <a:ext cx="6430272" cy="307700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3"/>
          <p:cNvSpPr txBox="1"/>
          <p:nvPr>
            <p:ph idx="1" type="body"/>
          </p:nvPr>
        </p:nvSpPr>
        <p:spPr>
          <a:xfrm>
            <a:off x="417250" y="106532"/>
            <a:ext cx="10936550" cy="607043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But how can you deal with missing data?</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There are many ways to deal with missing values, and this is regardless of Python, R, or whatever tool you use.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However, these are the typical options you can consider:</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 The first is to check if the person or group that collected the data can go back </a:t>
            </a:r>
            <a:r>
              <a:rPr b="0" i="0" lang="en-IN">
                <a:solidFill>
                  <a:srgbClr val="0074B5"/>
                </a:solidFill>
                <a:latin typeface="Open Sans"/>
                <a:ea typeface="Open Sans"/>
                <a:cs typeface="Open Sans"/>
                <a:sym typeface="Open Sans"/>
              </a:rPr>
              <a:t>and find what the actual value should be.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Another possibility is just to remove the data where that missing value is found.</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idx="1" type="body"/>
          </p:nvPr>
        </p:nvSpPr>
        <p:spPr>
          <a:xfrm>
            <a:off x="363984" y="257452"/>
            <a:ext cx="10989816" cy="591951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 When you drop data, you can either drop the whole variable or just the single data </a:t>
            </a:r>
            <a:r>
              <a:rPr b="0" i="0" lang="en-IN">
                <a:solidFill>
                  <a:srgbClr val="0074B5"/>
                </a:solidFill>
                <a:latin typeface="Open Sans"/>
                <a:ea typeface="Open Sans"/>
                <a:cs typeface="Open Sans"/>
                <a:sym typeface="Open Sans"/>
              </a:rPr>
              <a:t>entry with the missing value.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If you don’t have a lot of observations with missing data, usually dropping the particular </a:t>
            </a:r>
            <a:r>
              <a:rPr b="0" i="0" lang="en-IN">
                <a:solidFill>
                  <a:srgbClr val="0074B5"/>
                </a:solidFill>
                <a:latin typeface="Open Sans"/>
                <a:ea typeface="Open Sans"/>
                <a:cs typeface="Open Sans"/>
                <a:sym typeface="Open Sans"/>
              </a:rPr>
              <a:t>entry is the best.</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If you’re removing data, you want to look to do something that has the least amount of impact.</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u="sng">
                <a:solidFill>
                  <a:srgbClr val="333333"/>
                </a:solidFill>
                <a:latin typeface="Open Sans"/>
                <a:ea typeface="Open Sans"/>
                <a:cs typeface="Open Sans"/>
                <a:sym typeface="Open Sans"/>
              </a:rPr>
              <a:t>Replacing data is better, since no data is wasted.</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However, it is less accurate since we need to replace missing data with a guess of what the data should be.</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One standard replacement technique is to replace missing values by the average value of the </a:t>
            </a:r>
            <a:r>
              <a:rPr b="0" i="0" lang="en-IN">
                <a:solidFill>
                  <a:srgbClr val="0074B5"/>
                </a:solidFill>
                <a:latin typeface="Open Sans"/>
                <a:ea typeface="Open Sans"/>
                <a:cs typeface="Open Sans"/>
                <a:sym typeface="Open Sans"/>
              </a:rPr>
              <a:t>entire variable.</a:t>
            </a:r>
            <a:endParaRPr/>
          </a:p>
          <a:p>
            <a:pPr indent="-50800" lvl="0" marL="228600" rtl="0" algn="l">
              <a:lnSpc>
                <a:spcPct val="90000"/>
              </a:lnSpc>
              <a:spcBef>
                <a:spcPts val="1000"/>
              </a:spcBef>
              <a:spcAft>
                <a:spcPts val="0"/>
              </a:spcAft>
              <a:buClr>
                <a:schemeClr val="dk1"/>
              </a:buClr>
              <a:buSzPts val="2800"/>
              <a:buFont typeface="Calibri"/>
              <a:buNone/>
            </a:pPr>
            <a:r>
              <a:t/>
            </a:r>
            <a:endParaRPr b="1" i="0" u="sng">
              <a:solidFill>
                <a:srgbClr val="333333"/>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5"/>
          <p:cNvSpPr txBox="1"/>
          <p:nvPr>
            <p:ph idx="1" type="body"/>
          </p:nvPr>
        </p:nvSpPr>
        <p:spPr>
          <a:xfrm>
            <a:off x="372862" y="177553"/>
            <a:ext cx="10980938" cy="599941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As an example, suppose we have some entries that have missing values for the ‘normalized-losses’ </a:t>
            </a:r>
            <a:r>
              <a:rPr b="1" i="0" lang="en-IN" u="sng">
                <a:solidFill>
                  <a:srgbClr val="333333"/>
                </a:solidFill>
                <a:latin typeface="Open Sans"/>
                <a:ea typeface="Open Sans"/>
                <a:cs typeface="Open Sans"/>
                <a:sym typeface="Open Sans"/>
              </a:rPr>
              <a:t>column, and the column average for entries with data is 4,500.</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While there is no way for us to get an accurate guess of what the missing values under the ‘normalized-losses’ column should have been, you can approximate their values using the average value of the column, 4,500.</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For a variable like ‘fuel-type’, there isn’t an “average” fuel type, since the variable values are not numbers.</a:t>
            </a:r>
            <a:endParaRPr/>
          </a:p>
          <a:p>
            <a:pPr indent="-228600" lvl="0" marL="228600" rtl="0" algn="l">
              <a:lnSpc>
                <a:spcPct val="90000"/>
              </a:lnSpc>
              <a:spcBef>
                <a:spcPts val="1000"/>
              </a:spcBef>
              <a:spcAft>
                <a:spcPts val="0"/>
              </a:spcAft>
              <a:buClr>
                <a:srgbClr val="333333"/>
              </a:buClr>
              <a:buSzPct val="100000"/>
              <a:buFont typeface="Calibri"/>
              <a:buAutoNum type="arabicPeriod"/>
            </a:pPr>
            <a:r>
              <a:rPr b="1" i="0" lang="en-IN">
                <a:solidFill>
                  <a:srgbClr val="333333"/>
                </a:solidFill>
                <a:latin typeface="Open Sans"/>
                <a:ea typeface="Open Sans"/>
                <a:cs typeface="Open Sans"/>
                <a:sym typeface="Open Sans"/>
              </a:rPr>
              <a:t>In this case, one possibility is to try using the mode –the most common, like “gasoline”.</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u="sng">
                <a:solidFill>
                  <a:srgbClr val="0074B5"/>
                </a:solidFill>
                <a:latin typeface="Open Sans"/>
                <a:ea typeface="Open Sans"/>
                <a:cs typeface="Open Sans"/>
                <a:sym typeface="Open Sans"/>
              </a:rPr>
              <a:t>Finally, sometimes we may find another way to guess the missing data.</a:t>
            </a:r>
            <a:endParaRPr/>
          </a:p>
          <a:p>
            <a:pPr indent="-228600" lvl="0" marL="228600" rtl="0" algn="l">
              <a:lnSpc>
                <a:spcPct val="90000"/>
              </a:lnSpc>
              <a:spcBef>
                <a:spcPts val="1000"/>
              </a:spcBef>
              <a:spcAft>
                <a:spcPts val="0"/>
              </a:spcAft>
              <a:buClr>
                <a:srgbClr val="333333"/>
              </a:buClr>
              <a:buSzPct val="100000"/>
              <a:buFont typeface="Calibri"/>
              <a:buAutoNum type="arabicPeriod"/>
            </a:pPr>
            <a:r>
              <a:rPr b="1" i="0" lang="en-IN">
                <a:solidFill>
                  <a:srgbClr val="333333"/>
                </a:solidFill>
                <a:latin typeface="Open Sans"/>
                <a:ea typeface="Open Sans"/>
                <a:cs typeface="Open Sans"/>
                <a:sym typeface="Open Sans"/>
              </a:rPr>
              <a:t>This is usually because the data gatherer knows something additional about the missing </a:t>
            </a:r>
            <a:r>
              <a:rPr b="0" i="0" lang="en-IN">
                <a:solidFill>
                  <a:srgbClr val="0074B5"/>
                </a:solidFill>
                <a:latin typeface="Open Sans"/>
                <a:ea typeface="Open Sans"/>
                <a:cs typeface="Open Sans"/>
                <a:sym typeface="Open Sans"/>
              </a:rPr>
              <a:t>data.</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u="sng">
                <a:solidFill>
                  <a:srgbClr val="0074B5"/>
                </a:solidFill>
                <a:latin typeface="Open Sans"/>
                <a:ea typeface="Open Sans"/>
                <a:cs typeface="Open Sans"/>
                <a:sym typeface="Open Sans"/>
              </a:rPr>
              <a:t>For example, he may know that the missing values tend to be old cars, and the normalized </a:t>
            </a:r>
            <a:r>
              <a:rPr b="1" i="0" lang="en-IN" u="sng">
                <a:solidFill>
                  <a:srgbClr val="333333"/>
                </a:solidFill>
                <a:latin typeface="Open Sans"/>
                <a:ea typeface="Open Sans"/>
                <a:cs typeface="Open Sans"/>
                <a:sym typeface="Open Sans"/>
              </a:rPr>
              <a:t>losses of old cars are significantly higher than the average vehicle.</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And of course, finally, in some cases, you may simply want to leave the missing data </a:t>
            </a:r>
            <a:r>
              <a:rPr b="1" i="0" lang="en-IN">
                <a:solidFill>
                  <a:srgbClr val="333333"/>
                </a:solidFill>
                <a:latin typeface="Open Sans"/>
                <a:ea typeface="Open Sans"/>
                <a:cs typeface="Open Sans"/>
                <a:sym typeface="Open Sans"/>
              </a:rPr>
              <a:t>as missing data.</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For one reason or another, it may be useful to keep that observation, even if some features are missing.</a:t>
            </a:r>
            <a:endParaRPr/>
          </a:p>
          <a:p>
            <a:pPr indent="-90804" lvl="0" marL="228600" rtl="0" algn="l">
              <a:lnSpc>
                <a:spcPct val="90000"/>
              </a:lnSpc>
              <a:spcBef>
                <a:spcPts val="1000"/>
              </a:spcBef>
              <a:spcAft>
                <a:spcPts val="0"/>
              </a:spcAft>
              <a:buClr>
                <a:schemeClr val="dk1"/>
              </a:buClr>
              <a:buSzPct val="100000"/>
              <a:buFont typeface="Calibri"/>
              <a:buNone/>
            </a:pPr>
            <a:r>
              <a:t/>
            </a:r>
            <a:endParaRPr b="0" i="0" u="sng">
              <a:solidFill>
                <a:srgbClr val="0074B5"/>
              </a:solidFill>
              <a:latin typeface="Open Sans"/>
              <a:ea typeface="Open Sans"/>
              <a:cs typeface="Open Sans"/>
              <a:sym typeface="Open Sans"/>
            </a:endParaRPr>
          </a:p>
          <a:p>
            <a:pPr indent="-90804" lvl="0" marL="228600" rtl="0" algn="l">
              <a:lnSpc>
                <a:spcPct val="90000"/>
              </a:lnSpc>
              <a:spcBef>
                <a:spcPts val="1000"/>
              </a:spcBef>
              <a:spcAft>
                <a:spcPts val="0"/>
              </a:spcAft>
              <a:buClr>
                <a:schemeClr val="dk1"/>
              </a:buClr>
              <a:buSzPct val="100000"/>
              <a:buFont typeface="Calibri"/>
              <a:buNone/>
            </a:pPr>
            <a:r>
              <a:t/>
            </a:r>
            <a:endParaRPr b="0" i="0" u="sng">
              <a:solidFill>
                <a:srgbClr val="0074B5"/>
              </a:solidFill>
              <a:latin typeface="Open Sans"/>
              <a:ea typeface="Open Sans"/>
              <a:cs typeface="Open Sans"/>
              <a:sym typeface="Open Sans"/>
            </a:endParaRPr>
          </a:p>
          <a:p>
            <a:pPr indent="-90804" lvl="0" marL="228600" rtl="0" algn="l">
              <a:lnSpc>
                <a:spcPct val="90000"/>
              </a:lnSpc>
              <a:spcBef>
                <a:spcPts val="1000"/>
              </a:spcBef>
              <a:spcAft>
                <a:spcPts val="0"/>
              </a:spcAft>
              <a:buClr>
                <a:schemeClr val="dk1"/>
              </a:buClr>
              <a:buSzPct val="100000"/>
              <a:buFont typeface="Calibri"/>
              <a:buNone/>
            </a:pPr>
            <a:r>
              <a:t/>
            </a:r>
            <a:endParaRPr b="0" i="0">
              <a:solidFill>
                <a:srgbClr val="0074B5"/>
              </a:solidFill>
              <a:latin typeface="Open Sans"/>
              <a:ea typeface="Open Sans"/>
              <a:cs typeface="Open Sans"/>
              <a:sym typeface="Open Sans"/>
            </a:endParaRPr>
          </a:p>
          <a:p>
            <a:pPr indent="-90804" lvl="0" marL="228600" rtl="0" algn="l">
              <a:lnSpc>
                <a:spcPct val="90000"/>
              </a:lnSpc>
              <a:spcBef>
                <a:spcPts val="1000"/>
              </a:spcBef>
              <a:spcAft>
                <a:spcPts val="0"/>
              </a:spcAft>
              <a:buClr>
                <a:schemeClr val="dk1"/>
              </a:buClr>
              <a:buSzPct val="100000"/>
              <a:buFont typeface="Calibri"/>
              <a:buNone/>
            </a:pPr>
            <a:r>
              <a:t/>
            </a:r>
            <a:endParaRPr b="1" i="0" u="sng">
              <a:solidFill>
                <a:srgbClr val="333333"/>
              </a:solidFill>
              <a:latin typeface="Open Sans"/>
              <a:ea typeface="Open Sans"/>
              <a:cs typeface="Open Sans"/>
              <a:sym typeface="Open Sans"/>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6"/>
          <p:cNvSpPr txBox="1"/>
          <p:nvPr>
            <p:ph idx="1" type="body"/>
          </p:nvPr>
        </p:nvSpPr>
        <p:spPr>
          <a:xfrm>
            <a:off x="328474" y="310718"/>
            <a:ext cx="11025326" cy="586624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Now let’s go into how to drop missing values or replace missing values in Python.</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To remove data that contains missing values, pandas library has a built-in method called ‘dropna’.</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Essentially, with the dropna method, you can choose to drop rows or columns that contain </a:t>
            </a:r>
            <a:r>
              <a:rPr b="0" i="0" lang="en-IN">
                <a:solidFill>
                  <a:srgbClr val="0074B5"/>
                </a:solidFill>
                <a:latin typeface="Open Sans"/>
                <a:ea typeface="Open Sans"/>
                <a:cs typeface="Open Sans"/>
                <a:sym typeface="Open Sans"/>
              </a:rPr>
              <a:t>missing values, like NaN.</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u="sng">
                <a:solidFill>
                  <a:srgbClr val="333333"/>
                </a:solidFill>
                <a:latin typeface="Open Sans"/>
                <a:ea typeface="Open Sans"/>
                <a:cs typeface="Open Sans"/>
                <a:sym typeface="Open Sans"/>
              </a:rPr>
              <a:t>So you’ll need to specify “axis=0” to drop the rows, or “axis=1” to drop the columns that contain the missing values.</a:t>
            </a:r>
            <a:endParaRPr/>
          </a:p>
          <a:p>
            <a:pPr indent="-50800" lvl="0" marL="228600" rtl="0" algn="l">
              <a:lnSpc>
                <a:spcPct val="90000"/>
              </a:lnSpc>
              <a:spcBef>
                <a:spcPts val="1000"/>
              </a:spcBef>
              <a:spcAft>
                <a:spcPts val="0"/>
              </a:spcAft>
              <a:buClr>
                <a:schemeClr val="dk1"/>
              </a:buClr>
              <a:buSzPts val="2800"/>
              <a:buFont typeface="Calibri"/>
              <a:buNone/>
            </a:pPr>
            <a:r>
              <a:t/>
            </a:r>
            <a:endParaRPr b="1" i="0" u="sng">
              <a:solidFill>
                <a:srgbClr val="333333"/>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551" name="Google Shape;551;p66"/>
          <p:cNvPicPr preferRelativeResize="0"/>
          <p:nvPr/>
        </p:nvPicPr>
        <p:blipFill rotWithShape="1">
          <a:blip r:embed="rId3">
            <a:alphaModFix/>
          </a:blip>
          <a:srcRect b="0" l="0" r="0" t="0"/>
          <a:stretch/>
        </p:blipFill>
        <p:spPr>
          <a:xfrm>
            <a:off x="710214" y="3317329"/>
            <a:ext cx="6968971" cy="332316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7"/>
          <p:cNvSpPr txBox="1"/>
          <p:nvPr>
            <p:ph idx="1" type="body"/>
          </p:nvPr>
        </p:nvSpPr>
        <p:spPr>
          <a:xfrm>
            <a:off x="435006" y="106532"/>
            <a:ext cx="10918794" cy="604379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1" i="0" lang="en-IN" u="sng">
                <a:solidFill>
                  <a:srgbClr val="333333"/>
                </a:solidFill>
                <a:latin typeface="Open Sans"/>
                <a:ea typeface="Open Sans"/>
                <a:cs typeface="Open Sans"/>
                <a:sym typeface="Open Sans"/>
              </a:rPr>
              <a:t>In this example, there is a missing value in the “price” column.</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Since the price of used cars is what we’re trying to predict in our upcoming analysis, </a:t>
            </a:r>
            <a:r>
              <a:rPr b="1" i="0" lang="en-IN">
                <a:solidFill>
                  <a:srgbClr val="333333"/>
                </a:solidFill>
                <a:latin typeface="Open Sans"/>
                <a:ea typeface="Open Sans"/>
                <a:cs typeface="Open Sans"/>
                <a:sym typeface="Open Sans"/>
              </a:rPr>
              <a:t>we’d have to remove the cars –the rows– that don’t have a listed price.</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It can simply be done in one line of code using dataframe.dropna().</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Setting the argument “inplace” to “true” allows the modification to be done on the </a:t>
            </a:r>
            <a:r>
              <a:rPr b="0" i="0" lang="en-IN">
                <a:solidFill>
                  <a:srgbClr val="0074B5"/>
                </a:solidFill>
                <a:latin typeface="Open Sans"/>
                <a:ea typeface="Open Sans"/>
                <a:cs typeface="Open Sans"/>
                <a:sym typeface="Open Sans"/>
              </a:rPr>
              <a:t>dataset directly.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“Inplace=True” just writes the result back into the dataframe.</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1" i="0">
              <a:solidFill>
                <a:srgbClr val="333333"/>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b="1" i="0" u="sng">
              <a:solidFill>
                <a:srgbClr val="333333"/>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557" name="Google Shape;557;p67"/>
          <p:cNvPicPr preferRelativeResize="0"/>
          <p:nvPr/>
        </p:nvPicPr>
        <p:blipFill rotWithShape="1">
          <a:blip r:embed="rId3">
            <a:alphaModFix/>
          </a:blip>
          <a:srcRect b="0" l="0" r="0" t="0"/>
          <a:stretch/>
        </p:blipFill>
        <p:spPr>
          <a:xfrm>
            <a:off x="100448" y="-304303"/>
            <a:ext cx="11991103" cy="578880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8"/>
          <p:cNvSpPr txBox="1"/>
          <p:nvPr>
            <p:ph idx="1" type="body"/>
          </p:nvPr>
        </p:nvSpPr>
        <p:spPr>
          <a:xfrm>
            <a:off x="239697" y="195309"/>
            <a:ext cx="11114103" cy="598165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This is equivalent to this line of code.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Don’t forget that this line of code does not change the dataframe, but is a good way to make sure that you are performing the correct operation.</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u="sng">
                <a:solidFill>
                  <a:srgbClr val="333333"/>
                </a:solidFill>
                <a:latin typeface="Open Sans"/>
                <a:ea typeface="Open Sans"/>
                <a:cs typeface="Open Sans"/>
                <a:sym typeface="Open Sans"/>
              </a:rPr>
              <a:t>To modify the dataframe, you have to set the parameter "inplace" equal to true.</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563" name="Google Shape;563;p68"/>
          <p:cNvPicPr preferRelativeResize="0"/>
          <p:nvPr/>
        </p:nvPicPr>
        <p:blipFill rotWithShape="1">
          <a:blip r:embed="rId3">
            <a:alphaModFix/>
          </a:blip>
          <a:srcRect b="0" l="0" r="0" t="0"/>
          <a:stretch/>
        </p:blipFill>
        <p:spPr>
          <a:xfrm>
            <a:off x="2312693" y="3159521"/>
            <a:ext cx="6430272" cy="204816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69" name="Google Shape;569;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Calibri"/>
              <a:buAutoNum type="arabicPeriod"/>
            </a:pPr>
            <a:r>
              <a:rPr b="1" i="0" lang="en-IN">
                <a:latin typeface="Open Sans"/>
                <a:ea typeface="Open Sans"/>
                <a:cs typeface="Open Sans"/>
                <a:sym typeface="Open Sans"/>
              </a:rPr>
              <a:t>To replace missing values like NaNs with actual values, pandas library has a built in method </a:t>
            </a:r>
            <a:r>
              <a:rPr b="0" i="0" lang="en-IN">
                <a:latin typeface="Open Sans"/>
                <a:ea typeface="Open Sans"/>
                <a:cs typeface="Open Sans"/>
                <a:sym typeface="Open Sans"/>
              </a:rPr>
              <a:t>called ‘replace’, which can be used to fill in the missing values with the newly calculated values.</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latin typeface="Open Sans"/>
                <a:ea typeface="Open Sans"/>
                <a:cs typeface="Open Sans"/>
                <a:sym typeface="Open Sans"/>
              </a:rPr>
              <a:t>As an example, assume that we want to replace the missing values of the variable ‘normalized-losses’ by the mean value of the variable.</a:t>
            </a:r>
            <a:endParaRPr/>
          </a:p>
          <a:p>
            <a:pPr indent="-228600" lvl="0" marL="228600" rtl="0" algn="l">
              <a:lnSpc>
                <a:spcPct val="90000"/>
              </a:lnSpc>
              <a:spcBef>
                <a:spcPts val="1000"/>
              </a:spcBef>
              <a:spcAft>
                <a:spcPts val="0"/>
              </a:spcAft>
              <a:buClr>
                <a:schemeClr val="dk1"/>
              </a:buClr>
              <a:buSzPts val="2800"/>
              <a:buFont typeface="Calibri"/>
              <a:buAutoNum type="arabicPeriod"/>
            </a:pPr>
            <a:r>
              <a:rPr b="1" i="0" lang="en-IN">
                <a:latin typeface="Open Sans"/>
                <a:ea typeface="Open Sans"/>
                <a:cs typeface="Open Sans"/>
                <a:sym typeface="Open Sans"/>
              </a:rPr>
              <a:t>Therefore, the missing value should be replaced by the average of the entries within that </a:t>
            </a:r>
            <a:r>
              <a:rPr b="0" i="0" lang="en-IN" u="sng">
                <a:latin typeface="Open Sans"/>
                <a:ea typeface="Open Sans"/>
                <a:cs typeface="Open Sans"/>
                <a:sym typeface="Open Sans"/>
              </a:rPr>
              <a:t>Column.</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24" name="Google Shape;124;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Let's go over the process to go from a csv file to a data frame.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This variable stores the path of the csv.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It is used as an argument to the read_csv function.</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u="sng">
                <a:solidFill>
                  <a:srgbClr val="333333"/>
                </a:solidFill>
                <a:latin typeface="Open Sans"/>
                <a:ea typeface="Open Sans"/>
                <a:cs typeface="Open Sans"/>
                <a:sym typeface="Open Sans"/>
              </a:rPr>
              <a:t>The result is stored to the variable df; this is short for “dataframe."</a:t>
            </a:r>
            <a:endParaRPr/>
          </a:p>
          <a:p>
            <a:pPr indent="-50800" lvl="0" marL="228600" rtl="0" algn="l">
              <a:lnSpc>
                <a:spcPct val="90000"/>
              </a:lnSpc>
              <a:spcBef>
                <a:spcPts val="1000"/>
              </a:spcBef>
              <a:spcAft>
                <a:spcPts val="0"/>
              </a:spcAft>
              <a:buClr>
                <a:schemeClr val="dk1"/>
              </a:buClr>
              <a:buSzPts val="2800"/>
              <a:buFont typeface="Calibri"/>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125" name="Google Shape;125;p7"/>
          <p:cNvPicPr preferRelativeResize="0"/>
          <p:nvPr/>
        </p:nvPicPr>
        <p:blipFill rotWithShape="1">
          <a:blip r:embed="rId3">
            <a:alphaModFix/>
          </a:blip>
          <a:srcRect b="0" l="0" r="0" t="0"/>
          <a:stretch/>
        </p:blipFill>
        <p:spPr>
          <a:xfrm>
            <a:off x="6469942" y="4304884"/>
            <a:ext cx="4401164" cy="209579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75" name="Google Shape;575;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76" name="Google Shape;576;p70"/>
          <p:cNvPicPr preferRelativeResize="0"/>
          <p:nvPr/>
        </p:nvPicPr>
        <p:blipFill rotWithShape="1">
          <a:blip r:embed="rId3">
            <a:alphaModFix/>
          </a:blip>
          <a:srcRect b="0" l="0" r="0" t="0"/>
          <a:stretch/>
        </p:blipFill>
        <p:spPr>
          <a:xfrm>
            <a:off x="161097" y="766391"/>
            <a:ext cx="11869806" cy="532521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82" name="Google Shape;582;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2"/>
          <p:cNvSpPr txBox="1"/>
          <p:nvPr>
            <p:ph idx="1" type="body"/>
          </p:nvPr>
        </p:nvSpPr>
        <p:spPr>
          <a:xfrm>
            <a:off x="266330" y="204186"/>
            <a:ext cx="11087470" cy="597277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Calibri"/>
              <a:buAutoNum type="arabicPeriod"/>
            </a:pPr>
            <a:r>
              <a:rPr b="1" i="0" lang="en-IN">
                <a:latin typeface="Open Sans"/>
                <a:ea typeface="Open Sans"/>
                <a:cs typeface="Open Sans"/>
                <a:sym typeface="Open Sans"/>
              </a:rPr>
              <a:t>In Python, first we calculate the mean of the column.</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u="sng">
                <a:latin typeface="Open Sans"/>
                <a:ea typeface="Open Sans"/>
                <a:cs typeface="Open Sans"/>
                <a:sym typeface="Open Sans"/>
              </a:rPr>
              <a:t>Then we use the method “replace”, to specify the value we would like to be replaced as </a:t>
            </a:r>
            <a:r>
              <a:rPr b="0" i="0" lang="en-IN">
                <a:latin typeface="Open Sans"/>
                <a:ea typeface="Open Sans"/>
                <a:cs typeface="Open Sans"/>
                <a:sym typeface="Open Sans"/>
              </a:rPr>
              <a:t>the first parameter, in this case, NaN.</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a:latin typeface="Open Sans"/>
                <a:ea typeface="Open Sans"/>
                <a:cs typeface="Open Sans"/>
                <a:sym typeface="Open Sans"/>
              </a:rPr>
              <a:t>The second parameter is the value we would like to replace it with: i.e., the mean, in this example.</a:t>
            </a:r>
            <a:endParaRPr/>
          </a:p>
          <a:p>
            <a:pPr indent="-50800" lvl="0" marL="228600" rtl="0" algn="l">
              <a:lnSpc>
                <a:spcPct val="90000"/>
              </a:lnSpc>
              <a:spcBef>
                <a:spcPts val="1000"/>
              </a:spcBef>
              <a:spcAft>
                <a:spcPts val="0"/>
              </a:spcAft>
              <a:buClr>
                <a:schemeClr val="dk1"/>
              </a:buClr>
              <a:buSzPts val="2800"/>
              <a:buFont typeface="Calibri"/>
              <a:buNone/>
            </a:pPr>
            <a:r>
              <a:t/>
            </a:r>
            <a:endParaRPr b="0" i="0">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588" name="Google Shape;588;p72"/>
          <p:cNvPicPr preferRelativeResize="0"/>
          <p:nvPr/>
        </p:nvPicPr>
        <p:blipFill rotWithShape="1">
          <a:blip r:embed="rId3">
            <a:alphaModFix/>
          </a:blip>
          <a:srcRect b="0" l="0" r="0" t="0"/>
          <a:stretch/>
        </p:blipFill>
        <p:spPr>
          <a:xfrm>
            <a:off x="179501" y="-246751"/>
            <a:ext cx="10724872" cy="57331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3"/>
          <p:cNvSpPr txBox="1"/>
          <p:nvPr>
            <p:ph idx="1" type="body"/>
          </p:nvPr>
        </p:nvSpPr>
        <p:spPr>
          <a:xfrm>
            <a:off x="363984" y="177553"/>
            <a:ext cx="10989816" cy="601716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Calibri"/>
              <a:buAutoNum type="arabicPeriod"/>
            </a:pPr>
            <a:r>
              <a:rPr b="1" i="0" lang="en-IN">
                <a:latin typeface="Open Sans"/>
                <a:ea typeface="Open Sans"/>
                <a:cs typeface="Open Sans"/>
                <a:sym typeface="Open Sans"/>
              </a:rPr>
              <a:t>This is a fairly simplified way of replacing missing values.</a:t>
            </a:r>
            <a:endParaRPr/>
          </a:p>
          <a:p>
            <a:pPr indent="-228600" lvl="0" marL="228600" rtl="0" algn="l">
              <a:lnSpc>
                <a:spcPct val="90000"/>
              </a:lnSpc>
              <a:spcBef>
                <a:spcPts val="1000"/>
              </a:spcBef>
              <a:spcAft>
                <a:spcPts val="0"/>
              </a:spcAft>
              <a:buClr>
                <a:schemeClr val="dk1"/>
              </a:buClr>
              <a:buSzPts val="2800"/>
              <a:buFont typeface="Calibri"/>
              <a:buAutoNum type="arabicPeriod"/>
            </a:pPr>
            <a:r>
              <a:rPr b="0" i="0" lang="en-IN" u="sng">
                <a:latin typeface="Open Sans"/>
                <a:ea typeface="Open Sans"/>
                <a:cs typeface="Open Sans"/>
                <a:sym typeface="Open Sans"/>
              </a:rPr>
              <a:t>There are of course other techniques, such as replacing missing values for the average </a:t>
            </a:r>
            <a:r>
              <a:rPr b="0" i="0" lang="en-IN">
                <a:latin typeface="Open Sans"/>
                <a:ea typeface="Open Sans"/>
                <a:cs typeface="Open Sans"/>
                <a:sym typeface="Open Sans"/>
              </a:rPr>
              <a:t>of the group, instead of the entire dataset.</a:t>
            </a:r>
            <a:endParaRPr/>
          </a:p>
          <a:p>
            <a:pPr indent="-50800" lvl="0" marL="228600" rtl="0" algn="l">
              <a:lnSpc>
                <a:spcPct val="90000"/>
              </a:lnSpc>
              <a:spcBef>
                <a:spcPts val="1000"/>
              </a:spcBef>
              <a:spcAft>
                <a:spcPts val="0"/>
              </a:spcAft>
              <a:buClr>
                <a:schemeClr val="dk1"/>
              </a:buClr>
              <a:buSzPts val="2800"/>
              <a:buFont typeface="Calibri"/>
              <a:buNone/>
            </a:pPr>
            <a:r>
              <a:t/>
            </a:r>
            <a:endParaRPr b="0" i="0" u="sng">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74747"/>
              </a:buClr>
              <a:buSzPts val="4400"/>
              <a:buFont typeface="Open Sans"/>
              <a:buNone/>
            </a:pPr>
            <a:r>
              <a:rPr b="1" lang="en-IN">
                <a:solidFill>
                  <a:srgbClr val="474747"/>
                </a:solidFill>
                <a:latin typeface="Open Sans"/>
                <a:ea typeface="Open Sans"/>
                <a:cs typeface="Open Sans"/>
                <a:sym typeface="Open Sans"/>
              </a:rPr>
              <a:t>Data Formatting in Python 3:23</a:t>
            </a:r>
            <a:br>
              <a:rPr b="1" lang="en-IN">
                <a:solidFill>
                  <a:srgbClr val="474747"/>
                </a:solidFill>
                <a:latin typeface="Open Sans"/>
                <a:ea typeface="Open Sans"/>
                <a:cs typeface="Open Sans"/>
                <a:sym typeface="Open Sans"/>
              </a:rPr>
            </a:br>
            <a:endParaRPr/>
          </a:p>
        </p:txBody>
      </p:sp>
      <p:sp>
        <p:nvSpPr>
          <p:cNvPr id="599" name="Google Shape;599;p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In this video, we’ll look at the problem of data with different formats, units, and </a:t>
            </a:r>
            <a:r>
              <a:rPr b="0" i="0" lang="en-IN" u="sng">
                <a:solidFill>
                  <a:srgbClr val="0074B5"/>
                </a:solidFill>
                <a:latin typeface="Open Sans"/>
                <a:ea typeface="Open Sans"/>
                <a:cs typeface="Open Sans"/>
                <a:sym typeface="Open Sans"/>
              </a:rPr>
              <a:t>conventions, and the pandas methods that help us deal with these issues.</a:t>
            </a:r>
            <a:endParaRPr/>
          </a:p>
          <a:p>
            <a:pPr indent="-50800" lvl="0" marL="228600" rtl="0" algn="l">
              <a:lnSpc>
                <a:spcPct val="90000"/>
              </a:lnSpc>
              <a:spcBef>
                <a:spcPts val="1000"/>
              </a:spcBef>
              <a:spcAft>
                <a:spcPts val="0"/>
              </a:spcAft>
              <a:buClr>
                <a:schemeClr val="dk1"/>
              </a:buClr>
              <a:buSzPts val="2800"/>
              <a:buFont typeface="Calibri"/>
              <a:buNone/>
            </a:pPr>
            <a:r>
              <a:t/>
            </a:r>
            <a:endParaRPr u="sng">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Data is usually collected from different places, by different people, which may be stored in </a:t>
            </a:r>
            <a:r>
              <a:rPr b="0" i="0" lang="en-IN">
                <a:solidFill>
                  <a:srgbClr val="0074B5"/>
                </a:solidFill>
                <a:latin typeface="Open Sans"/>
                <a:ea typeface="Open Sans"/>
                <a:cs typeface="Open Sans"/>
                <a:sym typeface="Open Sans"/>
              </a:rPr>
              <a:t>different formats.</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Data formatting means bringing data into a common standard of expression that allows users to make meaningful comparisons.</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5"/>
          <p:cNvSpPr txBox="1"/>
          <p:nvPr>
            <p:ph idx="1" type="body"/>
          </p:nvPr>
        </p:nvSpPr>
        <p:spPr>
          <a:xfrm>
            <a:off x="292963" y="239697"/>
            <a:ext cx="11060837" cy="593726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For example, people may use different expressions to represent New York City, such as N.Y., Ny, </a:t>
            </a:r>
            <a:r>
              <a:rPr b="0" i="0" lang="en-IN">
                <a:solidFill>
                  <a:srgbClr val="0074B5"/>
                </a:solidFill>
                <a:latin typeface="Open Sans"/>
                <a:ea typeface="Open Sans"/>
                <a:cs typeface="Open Sans"/>
                <a:sym typeface="Open Sans"/>
              </a:rPr>
              <a:t>NY, and New York.</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605" name="Google Shape;605;p75"/>
          <p:cNvPicPr preferRelativeResize="0"/>
          <p:nvPr/>
        </p:nvPicPr>
        <p:blipFill rotWithShape="1">
          <a:blip r:embed="rId3">
            <a:alphaModFix/>
          </a:blip>
          <a:srcRect b="0" l="0" r="0" t="0"/>
          <a:stretch/>
        </p:blipFill>
        <p:spPr>
          <a:xfrm>
            <a:off x="1988598" y="1305202"/>
            <a:ext cx="7153716" cy="349749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11" name="Google Shape;611;p7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Sometimes, this “uncleaned” data is a good thing to see.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For example, if you’re looking at the different ways people tend to write “New York”, then this is exactly the data that you want.</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Or if you’re looking for ways to spot fraud, perhaps writing “N dot Y dot” is more </a:t>
            </a:r>
            <a:r>
              <a:rPr b="0" i="0" lang="en-IN" u="sng">
                <a:solidFill>
                  <a:srgbClr val="0074B5"/>
                </a:solidFill>
                <a:latin typeface="Open Sans"/>
                <a:ea typeface="Open Sans"/>
                <a:cs typeface="Open Sans"/>
                <a:sym typeface="Open Sans"/>
              </a:rPr>
              <a:t>likely to predict an anomaly than if someone wrote out “New York” in full.</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But perhaps, more often than not, we just simply want to treat them all as the same entity, or format, to make statistical analyses easier down the road.</a:t>
            </a:r>
            <a:endParaRPr/>
          </a:p>
          <a:p>
            <a:pPr indent="-50800" lvl="0" marL="228600" rtl="0" algn="l">
              <a:lnSpc>
                <a:spcPct val="90000"/>
              </a:lnSpc>
              <a:spcBef>
                <a:spcPts val="1000"/>
              </a:spcBef>
              <a:spcAft>
                <a:spcPts val="0"/>
              </a:spcAft>
              <a:buClr>
                <a:schemeClr val="dk1"/>
              </a:buClr>
              <a:buSzPts val="2800"/>
              <a:buFont typeface="Calibri"/>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7"/>
          <p:cNvSpPr txBox="1"/>
          <p:nvPr>
            <p:ph idx="1" type="body"/>
          </p:nvPr>
        </p:nvSpPr>
        <p:spPr>
          <a:xfrm>
            <a:off x="88777" y="79899"/>
            <a:ext cx="11265023" cy="609706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Referring to our used car dataset, there’s a feature named “city-mpg” in the dataset, which refers to a car fuel consumption in miles per gallon unit.</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However, you may be someone who lives in a country that uses metric units.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So you would want to convert those values to L/100km --the metric version.</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To transform mpg to L/100km we need to divide 235 by each value in the city-mpg column.</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Python, this can easily be done in one line of code.</a:t>
            </a:r>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617" name="Google Shape;617;p77"/>
          <p:cNvPicPr preferRelativeResize="0"/>
          <p:nvPr/>
        </p:nvPicPr>
        <p:blipFill rotWithShape="1">
          <a:blip r:embed="rId3">
            <a:alphaModFix/>
          </a:blip>
          <a:srcRect b="0" l="0" r="0" t="0"/>
          <a:stretch/>
        </p:blipFill>
        <p:spPr>
          <a:xfrm>
            <a:off x="0" y="-222407"/>
            <a:ext cx="12499817" cy="566353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8"/>
          <p:cNvSpPr txBox="1"/>
          <p:nvPr>
            <p:ph idx="1" type="body"/>
          </p:nvPr>
        </p:nvSpPr>
        <p:spPr>
          <a:xfrm>
            <a:off x="372862" y="239697"/>
            <a:ext cx="10980938" cy="593726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You take the column and set it equal to 235 divided by the entire column.</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the second line of code, rename column name from "city-mpg" to "city-L/100km" using the dataframe.rename() method.</a:t>
            </a:r>
            <a:endParaRPr/>
          </a:p>
          <a:p>
            <a:pPr indent="-50800" lvl="0" marL="228600" rtl="0" algn="l">
              <a:lnSpc>
                <a:spcPct val="90000"/>
              </a:lnSpc>
              <a:spcBef>
                <a:spcPts val="1000"/>
              </a:spcBef>
              <a:spcAft>
                <a:spcPts val="0"/>
              </a:spcAft>
              <a:buClr>
                <a:schemeClr val="dk1"/>
              </a:buClr>
              <a:buSzPts val="2800"/>
              <a:buFont typeface="Calibri"/>
              <a:buNone/>
            </a:pPr>
            <a:r>
              <a:t/>
            </a:r>
            <a:endParaRPr>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For a number of reasons, including when you import a dataset into Python, the data type may be incorrectly established.</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For example, </a:t>
            </a:r>
            <a:r>
              <a:rPr b="1" i="0" lang="en-IN" u="sng">
                <a:solidFill>
                  <a:srgbClr val="0074B5"/>
                </a:solidFill>
                <a:latin typeface="Open Sans"/>
                <a:ea typeface="Open Sans"/>
                <a:cs typeface="Open Sans"/>
                <a:sym typeface="Open Sans"/>
              </a:rPr>
              <a:t>here we notice that the assigned data type to the price feature is “object” </a:t>
            </a:r>
            <a:r>
              <a:rPr b="0" i="0" lang="en-IN">
                <a:solidFill>
                  <a:srgbClr val="0074B5"/>
                </a:solidFill>
                <a:latin typeface="Open Sans"/>
                <a:ea typeface="Open Sans"/>
                <a:cs typeface="Open Sans"/>
                <a:sym typeface="Open Sans"/>
              </a:rPr>
              <a:t>although the expected data type should really be an integer or float type.</a:t>
            </a:r>
            <a:endParaRPr/>
          </a:p>
          <a:p>
            <a:pPr indent="-50800" lvl="0" marL="228600" rtl="0" algn="l">
              <a:lnSpc>
                <a:spcPct val="90000"/>
              </a:lnSpc>
              <a:spcBef>
                <a:spcPts val="1000"/>
              </a:spcBef>
              <a:spcAft>
                <a:spcPts val="0"/>
              </a:spcAft>
              <a:buClr>
                <a:schemeClr val="dk1"/>
              </a:buClr>
              <a:buSzPts val="2800"/>
              <a:buFont typeface="Calibri"/>
              <a:buNone/>
            </a:pPr>
            <a:r>
              <a:t/>
            </a:r>
            <a:endParaRPr b="1"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623" name="Google Shape;623;p78"/>
          <p:cNvPicPr preferRelativeResize="0"/>
          <p:nvPr/>
        </p:nvPicPr>
        <p:blipFill rotWithShape="1">
          <a:blip r:embed="rId3">
            <a:alphaModFix/>
          </a:blip>
          <a:srcRect b="0" l="0" r="0" t="0"/>
          <a:stretch/>
        </p:blipFill>
        <p:spPr>
          <a:xfrm>
            <a:off x="744219" y="150920"/>
            <a:ext cx="9213829" cy="1605440"/>
          </a:xfrm>
          <a:prstGeom prst="rect">
            <a:avLst/>
          </a:prstGeom>
          <a:noFill/>
          <a:ln>
            <a:noFill/>
          </a:ln>
        </p:spPr>
      </p:pic>
      <p:pic>
        <p:nvPicPr>
          <p:cNvPr id="624" name="Google Shape;624;p78"/>
          <p:cNvPicPr preferRelativeResize="0"/>
          <p:nvPr/>
        </p:nvPicPr>
        <p:blipFill rotWithShape="1">
          <a:blip r:embed="rId4">
            <a:alphaModFix/>
          </a:blip>
          <a:srcRect b="0" l="0" r="0" t="0"/>
          <a:stretch/>
        </p:blipFill>
        <p:spPr>
          <a:xfrm>
            <a:off x="542885" y="887766"/>
            <a:ext cx="10640892" cy="349205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30" name="Google Shape;630;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4B5"/>
              </a:buClr>
              <a:buSzPts val="2800"/>
              <a:buNone/>
            </a:pPr>
            <a:r>
              <a:rPr b="0" i="0" lang="en-IN">
                <a:solidFill>
                  <a:srgbClr val="0074B5"/>
                </a:solidFill>
                <a:latin typeface="Open Sans"/>
                <a:ea typeface="Open Sans"/>
                <a:cs typeface="Open Sans"/>
                <a:sym typeface="Open Sans"/>
              </a:rPr>
              <a:t>It is important for later analysis to explore the feature’s data type and convert themto the correct data types; otherwise, the developed models later on may behave strangely,and totally valid data may end up being treated like missing data.</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There are many data types in pandas.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Objects can be letters or words.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Int64 are integers.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And Floats are real numbers.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31" name="Google Shape;13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Font typeface="Calibri"/>
              <a:buAutoNum type="arabicPeriod"/>
            </a:pPr>
            <a:r>
              <a:rPr b="1" i="0" lang="en-IN">
                <a:solidFill>
                  <a:srgbClr val="333333"/>
                </a:solidFill>
                <a:latin typeface="Open Sans"/>
                <a:ea typeface="Open Sans"/>
                <a:cs typeface="Open Sans"/>
                <a:sym typeface="Open Sans"/>
              </a:rPr>
              <a:t>Now that we have the data in a dataframe, we can work with it.</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We can use the method head to examine the first 5 rows of a dataframe.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32" name="Google Shape;132;p8"/>
          <p:cNvPicPr preferRelativeResize="0"/>
          <p:nvPr/>
        </p:nvPicPr>
        <p:blipFill rotWithShape="1">
          <a:blip r:embed="rId3">
            <a:alphaModFix/>
          </a:blip>
          <a:srcRect b="0" l="0" r="0" t="0"/>
          <a:stretch/>
        </p:blipFill>
        <p:spPr>
          <a:xfrm>
            <a:off x="1821865" y="3752834"/>
            <a:ext cx="7287642" cy="254353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36" name="Google Shape;636;p8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There are many others that we will not discuss.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To identify a features data type, in Python we can use the </a:t>
            </a:r>
            <a:r>
              <a:rPr b="0" i="0" lang="en-IN">
                <a:solidFill>
                  <a:srgbClr val="0074B5"/>
                </a:solidFill>
                <a:highlight>
                  <a:srgbClr val="FFFF00"/>
                </a:highlight>
                <a:latin typeface="Open Sans"/>
                <a:ea typeface="Open Sans"/>
                <a:cs typeface="Open Sans"/>
                <a:sym typeface="Open Sans"/>
              </a:rPr>
              <a:t>dataframe.dtypes</a:t>
            </a:r>
            <a:r>
              <a:rPr lang="en-IN">
                <a:solidFill>
                  <a:srgbClr val="0074B5"/>
                </a:solidFill>
                <a:highlight>
                  <a:srgbClr val="FFFF00"/>
                </a:highlight>
                <a:latin typeface="Open Sans"/>
                <a:ea typeface="Open Sans"/>
                <a:cs typeface="Open Sans"/>
                <a:sym typeface="Open Sans"/>
              </a:rPr>
              <a:t> </a:t>
            </a:r>
            <a:r>
              <a:rPr b="0" i="0" lang="en-IN">
                <a:solidFill>
                  <a:srgbClr val="0074B5"/>
                </a:solidFill>
                <a:latin typeface="Open Sans"/>
                <a:ea typeface="Open Sans"/>
                <a:cs typeface="Open Sans"/>
                <a:sym typeface="Open Sans"/>
              </a:rPr>
              <a:t>method andcheck the datatype of each variable in a dataframe.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In the case of wrong datatypes, the method dataframe.astype() can be used to convert </a:t>
            </a:r>
            <a:r>
              <a:rPr b="0" i="0" lang="en-IN">
                <a:solidFill>
                  <a:srgbClr val="0074B5"/>
                </a:solidFill>
                <a:latin typeface="Open Sans"/>
                <a:ea typeface="Open Sans"/>
                <a:cs typeface="Open Sans"/>
                <a:sym typeface="Open Sans"/>
              </a:rPr>
              <a:t>a datatype from one format to another.</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42" name="Google Shape;642;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For example, using astype(“int”) for the price column, you can convert the object column </a:t>
            </a:r>
            <a:r>
              <a:rPr b="0" i="0" lang="en-IN" u="sng">
                <a:solidFill>
                  <a:srgbClr val="0074B5"/>
                </a:solidFill>
                <a:latin typeface="Open Sans"/>
                <a:ea typeface="Open Sans"/>
                <a:cs typeface="Open Sans"/>
                <a:sym typeface="Open Sans"/>
              </a:rPr>
              <a:t>into an integer type variable.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643" name="Google Shape;643;p81"/>
          <p:cNvPicPr preferRelativeResize="0"/>
          <p:nvPr/>
        </p:nvPicPr>
        <p:blipFill rotWithShape="1">
          <a:blip r:embed="rId3">
            <a:alphaModFix/>
          </a:blip>
          <a:srcRect b="0" l="0" r="0" t="0"/>
          <a:stretch/>
        </p:blipFill>
        <p:spPr>
          <a:xfrm>
            <a:off x="124523" y="139499"/>
            <a:ext cx="11573083" cy="460117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74747"/>
              </a:buClr>
              <a:buSzPts val="4400"/>
              <a:buFont typeface="Open Sans"/>
              <a:buNone/>
            </a:pPr>
            <a:r>
              <a:rPr b="1" lang="en-IN">
                <a:solidFill>
                  <a:srgbClr val="474747"/>
                </a:solidFill>
                <a:latin typeface="Open Sans"/>
                <a:ea typeface="Open Sans"/>
                <a:cs typeface="Open Sans"/>
                <a:sym typeface="Open Sans"/>
              </a:rPr>
              <a:t>Data Normalization in Python </a:t>
            </a:r>
            <a:br>
              <a:rPr b="1" lang="en-IN">
                <a:solidFill>
                  <a:srgbClr val="474747"/>
                </a:solidFill>
                <a:latin typeface="Open Sans"/>
                <a:ea typeface="Open Sans"/>
                <a:cs typeface="Open Sans"/>
                <a:sym typeface="Open Sans"/>
              </a:rPr>
            </a:br>
            <a:endParaRPr/>
          </a:p>
        </p:txBody>
      </p:sp>
      <p:sp>
        <p:nvSpPr>
          <p:cNvPr id="649" name="Google Shape;649;p82"/>
          <p:cNvSpPr txBox="1"/>
          <p:nvPr>
            <p:ph idx="1" type="body"/>
          </p:nvPr>
        </p:nvSpPr>
        <p:spPr>
          <a:xfrm>
            <a:off x="838200" y="1038687"/>
            <a:ext cx="10515600" cy="513827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this video, we’ll be talking about data normalization, an important technique to understand in data pre-processing.</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When we take a look at the used car data set, we notice in the data that the feature “</a:t>
            </a:r>
            <a:r>
              <a:rPr b="0" i="0" lang="en-IN">
                <a:solidFill>
                  <a:srgbClr val="0074B5"/>
                </a:solidFill>
                <a:highlight>
                  <a:srgbClr val="FFFF00"/>
                </a:highlight>
                <a:latin typeface="Open Sans"/>
                <a:ea typeface="Open Sans"/>
                <a:cs typeface="Open Sans"/>
                <a:sym typeface="Open Sans"/>
              </a:rPr>
              <a:t>length” </a:t>
            </a:r>
            <a:r>
              <a:rPr b="1" i="0" lang="en-IN">
                <a:solidFill>
                  <a:srgbClr val="333333"/>
                </a:solidFill>
                <a:highlight>
                  <a:srgbClr val="FFFF00"/>
                </a:highlight>
                <a:latin typeface="Open Sans"/>
                <a:ea typeface="Open Sans"/>
                <a:cs typeface="Open Sans"/>
                <a:sym typeface="Open Sans"/>
              </a:rPr>
              <a:t>ranges from 150 to 250</a:t>
            </a:r>
            <a:r>
              <a:rPr b="1" i="0" lang="en-IN">
                <a:solidFill>
                  <a:srgbClr val="333333"/>
                </a:solidFill>
                <a:latin typeface="Open Sans"/>
                <a:ea typeface="Open Sans"/>
                <a:cs typeface="Open Sans"/>
                <a:sym typeface="Open Sans"/>
              </a:rPr>
              <a:t>, while </a:t>
            </a:r>
            <a:r>
              <a:rPr b="1" i="0" lang="en-IN">
                <a:solidFill>
                  <a:srgbClr val="FF0000"/>
                </a:solidFill>
                <a:latin typeface="Open Sans"/>
                <a:ea typeface="Open Sans"/>
                <a:cs typeface="Open Sans"/>
                <a:sym typeface="Open Sans"/>
              </a:rPr>
              <a:t>feature “width” and “height” ranges from 50 to 100</a:t>
            </a:r>
            <a:r>
              <a:rPr b="1" i="0" lang="en-IN">
                <a:solidFill>
                  <a:srgbClr val="333333"/>
                </a:solidFill>
                <a:latin typeface="Open Sans"/>
                <a:ea typeface="Open Sans"/>
                <a:cs typeface="Open Sans"/>
                <a:sym typeface="Open Sans"/>
              </a:rPr>
              <a: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650" name="Google Shape;650;p82"/>
          <p:cNvPicPr preferRelativeResize="0"/>
          <p:nvPr/>
        </p:nvPicPr>
        <p:blipFill rotWithShape="1">
          <a:blip r:embed="rId3">
            <a:alphaModFix/>
          </a:blip>
          <a:srcRect b="0" l="0" r="0" t="0"/>
          <a:stretch/>
        </p:blipFill>
        <p:spPr>
          <a:xfrm>
            <a:off x="3519128" y="3158660"/>
            <a:ext cx="5153744" cy="333421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We may want to normalize these variables so that the range of the values is consistent.</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This normalization can make some statistical analyses easier down the road.</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u="sng">
                <a:solidFill>
                  <a:srgbClr val="0074B5"/>
                </a:solidFill>
                <a:latin typeface="Open Sans"/>
                <a:ea typeface="Open Sans"/>
                <a:cs typeface="Open Sans"/>
                <a:sym typeface="Open Sans"/>
              </a:rPr>
              <a:t>By making the ranges consistent between variables, normalization enables a fairer comparison </a:t>
            </a:r>
            <a:r>
              <a:rPr b="0" i="0" lang="en-IN">
                <a:solidFill>
                  <a:srgbClr val="0074B5"/>
                </a:solidFill>
                <a:latin typeface="Open Sans"/>
                <a:ea typeface="Open Sans"/>
                <a:cs typeface="Open Sans"/>
                <a:sym typeface="Open Sans"/>
              </a:rPr>
              <a:t>between the different features.</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Making sure they have the same impact, it is also important for computational reasons.</a:t>
            </a:r>
            <a:endParaRPr/>
          </a:p>
          <a:p>
            <a:pPr indent="-228600" lvl="0" marL="228600" rtl="0" algn="l">
              <a:lnSpc>
                <a:spcPct val="90000"/>
              </a:lnSpc>
              <a:spcBef>
                <a:spcPts val="1000"/>
              </a:spcBef>
              <a:spcAft>
                <a:spcPts val="0"/>
              </a:spcAft>
              <a:buClr>
                <a:srgbClr val="0074B5"/>
              </a:buClr>
              <a:buSzPct val="100000"/>
              <a:buFont typeface="Calibri"/>
              <a:buAutoNum type="arabicPeriod"/>
            </a:pPr>
            <a:r>
              <a:rPr b="0" i="0" lang="en-IN">
                <a:solidFill>
                  <a:srgbClr val="0074B5"/>
                </a:solidFill>
                <a:latin typeface="Open Sans"/>
                <a:ea typeface="Open Sans"/>
                <a:cs typeface="Open Sans"/>
                <a:sym typeface="Open Sans"/>
              </a:rPr>
              <a:t>Here is another example that will help you understand why normalization is important.</a:t>
            </a:r>
            <a:endParaRPr/>
          </a:p>
          <a:p>
            <a:pPr indent="-64135" lvl="0" marL="228600" rtl="0" algn="l">
              <a:lnSpc>
                <a:spcPct val="90000"/>
              </a:lnSpc>
              <a:spcBef>
                <a:spcPts val="1000"/>
              </a:spcBef>
              <a:spcAft>
                <a:spcPts val="0"/>
              </a:spcAft>
              <a:buClr>
                <a:schemeClr val="dk1"/>
              </a:buClr>
              <a:buSzPct val="100000"/>
              <a:buFont typeface="Calibri"/>
              <a:buNone/>
            </a:pPr>
            <a:r>
              <a:t/>
            </a:r>
            <a:endParaRPr b="0" i="0">
              <a:solidFill>
                <a:srgbClr val="0074B5"/>
              </a:solidFill>
              <a:latin typeface="Open Sans"/>
              <a:ea typeface="Open Sans"/>
              <a:cs typeface="Open Sans"/>
              <a:sym typeface="Open Sans"/>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4"/>
          <p:cNvSpPr txBox="1"/>
          <p:nvPr>
            <p:ph idx="1" type="body"/>
          </p:nvPr>
        </p:nvSpPr>
        <p:spPr>
          <a:xfrm>
            <a:off x="838200" y="-79899"/>
            <a:ext cx="10515600" cy="625686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Consider a dataset containing two features: “age” and “income”, where “age” ranges from 0 to 100, while “income” ranges from 0 to 20,000 and higher.</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“income” is about 1,000 times larger than “age”, and ranges from 20,000 to 500,000.</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So these two features are in very different ranges.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661" name="Google Shape;661;p84"/>
          <p:cNvPicPr preferRelativeResize="0"/>
          <p:nvPr/>
        </p:nvPicPr>
        <p:blipFill rotWithShape="1">
          <a:blip r:embed="rId3">
            <a:alphaModFix/>
          </a:blip>
          <a:srcRect b="0" l="0" r="0" t="0"/>
          <a:stretch/>
        </p:blipFill>
        <p:spPr>
          <a:xfrm>
            <a:off x="3343298" y="2901449"/>
            <a:ext cx="4972744" cy="35914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67" name="Google Shape;667;p8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When we do further analysis, like linear regression, for example, the attribute “income” will intrinsically influence the result more, due to its larger value, but this doesn’t necessarily mean it is more ‘important’ as a predictor.</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So, the nature of the data biases the linear regression model to weigh income more heavily than age.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73" name="Google Shape;673;p86"/>
          <p:cNvSpPr txBox="1"/>
          <p:nvPr>
            <p:ph idx="1" type="body"/>
          </p:nvPr>
        </p:nvSpPr>
        <p:spPr>
          <a:xfrm>
            <a:off x="838200" y="0"/>
            <a:ext cx="10515600" cy="6176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To avoid this, we can normalize these two variables into values that range from 0 to 1.</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Compare the two tables at the right.</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After normalization, both variables now have a similar influence on the models we will </a:t>
            </a:r>
            <a:r>
              <a:rPr b="0" i="0" lang="en-IN" u="sng">
                <a:solidFill>
                  <a:srgbClr val="0074B5"/>
                </a:solidFill>
                <a:latin typeface="Open Sans"/>
                <a:ea typeface="Open Sans"/>
                <a:cs typeface="Open Sans"/>
                <a:sym typeface="Open Sans"/>
              </a:rPr>
              <a:t>build later.</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There are several ways to normalize data.</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674" name="Google Shape;674;p86"/>
          <p:cNvPicPr preferRelativeResize="0"/>
          <p:nvPr/>
        </p:nvPicPr>
        <p:blipFill rotWithShape="1">
          <a:blip r:embed="rId3">
            <a:alphaModFix/>
          </a:blip>
          <a:srcRect b="0" l="0" r="0" t="0"/>
          <a:stretch/>
        </p:blipFill>
        <p:spPr>
          <a:xfrm>
            <a:off x="2627380" y="2977659"/>
            <a:ext cx="7878274" cy="351521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80" name="Google Shape;680;p87"/>
          <p:cNvSpPr txBox="1"/>
          <p:nvPr>
            <p:ph idx="1" type="body"/>
          </p:nvPr>
        </p:nvSpPr>
        <p:spPr>
          <a:xfrm>
            <a:off x="838200" y="133165"/>
            <a:ext cx="10515600" cy="604379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 will just outline three techniques.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first method, called “simple feature scaling”, just divides each value by the maximum value for that feature.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This makes the new values range between 0 and 1.</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second method, called “Min-Max”, takes each value, X_old, subtracted from the minimum value of that feature, then divides by the range of that feature.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Again, the resulting new values </a:t>
            </a:r>
            <a:r>
              <a:rPr b="1" i="0" lang="en-IN" u="sng">
                <a:solidFill>
                  <a:srgbClr val="0074B5"/>
                </a:solidFill>
                <a:latin typeface="Open Sans"/>
                <a:ea typeface="Open Sans"/>
                <a:cs typeface="Open Sans"/>
                <a:sym typeface="Open Sans"/>
              </a:rPr>
              <a:t>range between 0 and 1.</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681" name="Google Shape;681;p87"/>
          <p:cNvPicPr preferRelativeResize="0"/>
          <p:nvPr/>
        </p:nvPicPr>
        <p:blipFill rotWithShape="1">
          <a:blip r:embed="rId3">
            <a:alphaModFix/>
          </a:blip>
          <a:srcRect b="0" l="0" r="0" t="0"/>
          <a:stretch/>
        </p:blipFill>
        <p:spPr>
          <a:xfrm>
            <a:off x="-155225" y="142043"/>
            <a:ext cx="12172445" cy="519229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8"/>
          <p:cNvSpPr txBox="1"/>
          <p:nvPr>
            <p:ph idx="1" type="body"/>
          </p:nvPr>
        </p:nvSpPr>
        <p:spPr>
          <a:xfrm>
            <a:off x="745724" y="719091"/>
            <a:ext cx="10608076" cy="54578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third method is called “z-score” or “standard score”.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this formula, for each value, you subtract the Mu which is the average of the feature, and then divide by the standard deviation (sigma).</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resulting values hover around 0, and typically range between -3 and +3, but can be higher or lower.</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9"/>
          <p:cNvSpPr txBox="1"/>
          <p:nvPr>
            <p:ph idx="1" type="body"/>
          </p:nvPr>
        </p:nvSpPr>
        <p:spPr>
          <a:xfrm>
            <a:off x="838200" y="133165"/>
            <a:ext cx="10515600" cy="604379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Following our earlier example, we can apply the normalization method on the “length” feature.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First, we use the simple feature scaling method, where we divide it by the maximum value in the feature.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Using the pandas method “max”, this can be done in just one line of code. </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Here’s the Min-max method on the “length” feature.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692" name="Google Shape;692;p89"/>
          <p:cNvPicPr preferRelativeResize="0"/>
          <p:nvPr/>
        </p:nvPicPr>
        <p:blipFill rotWithShape="1">
          <a:blip r:embed="rId3">
            <a:alphaModFix/>
          </a:blip>
          <a:srcRect b="0" l="0" r="0" t="0"/>
          <a:stretch/>
        </p:blipFill>
        <p:spPr>
          <a:xfrm>
            <a:off x="328673" y="17756"/>
            <a:ext cx="10353670" cy="50158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38" name="Google Shape;138;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The process for loading an excel file is similar. We use the path of the excel file.</a:t>
            </a:r>
            <a:endParaRPr/>
          </a:p>
          <a:p>
            <a:pPr indent="-228600" lvl="0" marL="228600" rtl="0" algn="l">
              <a:lnSpc>
                <a:spcPct val="90000"/>
              </a:lnSpc>
              <a:spcBef>
                <a:spcPts val="1000"/>
              </a:spcBef>
              <a:spcAft>
                <a:spcPts val="0"/>
              </a:spcAft>
              <a:buClr>
                <a:srgbClr val="333333"/>
              </a:buClr>
              <a:buSzPts val="2800"/>
              <a:buFont typeface="Calibri"/>
              <a:buAutoNum type="arabicPeriod"/>
            </a:pPr>
            <a:r>
              <a:rPr b="1" i="0" lang="en-IN" u="sng">
                <a:solidFill>
                  <a:srgbClr val="333333"/>
                </a:solidFill>
                <a:latin typeface="Open Sans"/>
                <a:ea typeface="Open Sans"/>
                <a:cs typeface="Open Sans"/>
                <a:sym typeface="Open Sans"/>
              </a:rPr>
              <a:t>The function reads excel. The result is a dataframe.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39" name="Google Shape;139;p9"/>
          <p:cNvPicPr preferRelativeResize="0"/>
          <p:nvPr/>
        </p:nvPicPr>
        <p:blipFill rotWithShape="1">
          <a:blip r:embed="rId3">
            <a:alphaModFix/>
          </a:blip>
          <a:srcRect b="0" l="0" r="0" t="0"/>
          <a:stretch/>
        </p:blipFill>
        <p:spPr>
          <a:xfrm>
            <a:off x="683222" y="3582184"/>
            <a:ext cx="4486901" cy="2019582"/>
          </a:xfrm>
          <a:prstGeom prst="rect">
            <a:avLst/>
          </a:prstGeom>
          <a:noFill/>
          <a:ln>
            <a:noFill/>
          </a:ln>
        </p:spPr>
      </p:pic>
      <p:pic>
        <p:nvPicPr>
          <p:cNvPr id="140" name="Google Shape;140;p9"/>
          <p:cNvPicPr preferRelativeResize="0"/>
          <p:nvPr/>
        </p:nvPicPr>
        <p:blipFill rotWithShape="1">
          <a:blip r:embed="rId4">
            <a:alphaModFix/>
          </a:blip>
          <a:srcRect b="0" l="0" r="0" t="0"/>
          <a:stretch/>
        </p:blipFill>
        <p:spPr>
          <a:xfrm>
            <a:off x="4782669" y="4435188"/>
            <a:ext cx="7154273" cy="205768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0"/>
          <p:cNvSpPr txBox="1"/>
          <p:nvPr>
            <p:ph idx="1" type="body"/>
          </p:nvPr>
        </p:nvSpPr>
        <p:spPr>
          <a:xfrm>
            <a:off x="523783" y="150920"/>
            <a:ext cx="10830017" cy="602604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subtract each value by the minimum of that column, then divide it by the range of that column: the max minus the min.</a:t>
            </a:r>
            <a:endParaRPr/>
          </a:p>
          <a:p>
            <a:pPr indent="-50800" lvl="0" marL="228600" rtl="0" algn="l">
              <a:lnSpc>
                <a:spcPct val="90000"/>
              </a:lnSpc>
              <a:spcBef>
                <a:spcPts val="1000"/>
              </a:spcBef>
              <a:spcAft>
                <a:spcPts val="0"/>
              </a:spcAft>
              <a:buClr>
                <a:schemeClr val="dk1"/>
              </a:buClr>
              <a:buSzPts val="2800"/>
              <a:buFont typeface="Calibri"/>
              <a:buNone/>
            </a:pPr>
            <a:r>
              <a:t/>
            </a:r>
            <a:endParaRPr>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Font typeface="Calibri"/>
              <a:buNone/>
            </a:pPr>
            <a:r>
              <a:t/>
            </a:r>
            <a:endParaRPr b="0" i="0" u="sng">
              <a:solidFill>
                <a:srgbClr val="0074B5"/>
              </a:solidFill>
              <a:latin typeface="Open Sans"/>
              <a:ea typeface="Open Sans"/>
              <a:cs typeface="Open Sans"/>
              <a:sym typeface="Open Sans"/>
            </a:endParaRPr>
          </a:p>
          <a:p>
            <a:pPr indent="-50800" lvl="0" marL="228600" rtl="0" algn="l">
              <a:lnSpc>
                <a:spcPct val="90000"/>
              </a:lnSpc>
              <a:spcBef>
                <a:spcPts val="1000"/>
              </a:spcBef>
              <a:spcAft>
                <a:spcPts val="0"/>
              </a:spcAft>
              <a:buClr>
                <a:schemeClr val="dk1"/>
              </a:buClr>
              <a:buSzPts val="2800"/>
              <a:buNone/>
            </a:pPr>
            <a:r>
              <a:t/>
            </a:r>
            <a:endParaRPr/>
          </a:p>
        </p:txBody>
      </p:sp>
      <p:pic>
        <p:nvPicPr>
          <p:cNvPr id="698" name="Google Shape;698;p90"/>
          <p:cNvPicPr preferRelativeResize="0"/>
          <p:nvPr/>
        </p:nvPicPr>
        <p:blipFill rotWithShape="1">
          <a:blip r:embed="rId3">
            <a:alphaModFix/>
          </a:blip>
          <a:srcRect b="0" l="0" r="0" t="0"/>
          <a:stretch/>
        </p:blipFill>
        <p:spPr>
          <a:xfrm>
            <a:off x="-179432" y="-395197"/>
            <a:ext cx="12961070" cy="534662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1"/>
          <p:cNvSpPr txBox="1"/>
          <p:nvPr>
            <p:ph idx="1" type="body"/>
          </p:nvPr>
        </p:nvSpPr>
        <p:spPr>
          <a:xfrm>
            <a:off x="230819" y="0"/>
            <a:ext cx="11096348" cy="6176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Finally we apply the Z-score method on length feature to normalize the values.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Here, we apply the mean() and std() method on the length feature.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mean() method will return the average value of the feature in the dataset, and std() method will return the standard deviation of the features in the dataset.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04" name="Google Shape;704;p91"/>
          <p:cNvPicPr preferRelativeResize="0"/>
          <p:nvPr/>
        </p:nvPicPr>
        <p:blipFill rotWithShape="1">
          <a:blip r:embed="rId3">
            <a:alphaModFix/>
          </a:blip>
          <a:srcRect b="0" l="0" r="0" t="0"/>
          <a:stretch/>
        </p:blipFill>
        <p:spPr>
          <a:xfrm>
            <a:off x="798990" y="230820"/>
            <a:ext cx="10173809" cy="638175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74747"/>
              </a:buClr>
              <a:buSzPts val="4400"/>
              <a:buFont typeface="Open Sans"/>
              <a:buNone/>
            </a:pPr>
            <a:r>
              <a:rPr b="1" lang="en-IN">
                <a:solidFill>
                  <a:srgbClr val="474747"/>
                </a:solidFill>
                <a:latin typeface="Open Sans"/>
                <a:ea typeface="Open Sans"/>
                <a:cs typeface="Open Sans"/>
                <a:sym typeface="Open Sans"/>
              </a:rPr>
              <a:t>Binning in Python</a:t>
            </a:r>
            <a:br>
              <a:rPr b="1" lang="en-IN">
                <a:solidFill>
                  <a:srgbClr val="474747"/>
                </a:solidFill>
                <a:latin typeface="Open Sans"/>
                <a:ea typeface="Open Sans"/>
                <a:cs typeface="Open Sans"/>
                <a:sym typeface="Open Sans"/>
              </a:rPr>
            </a:br>
            <a:endParaRPr/>
          </a:p>
        </p:txBody>
      </p:sp>
      <p:sp>
        <p:nvSpPr>
          <p:cNvPr id="710" name="Google Shape;710;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this video, we’ll talk about binning as a method of data pre-processing.</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Binning is when you group values together into bins. For example, you can bin “age”into [0 to 5], [6 to 10], [11 to 15] and so on.</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Sometimes, binning can improve accuracy of the predictive models.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addition, sometimes we use data binning to group a set of numerical values into a </a:t>
            </a:r>
            <a:r>
              <a:rPr b="1" i="0" lang="en-IN">
                <a:solidFill>
                  <a:srgbClr val="333333"/>
                </a:solidFill>
                <a:latin typeface="Open Sans"/>
                <a:ea typeface="Open Sans"/>
                <a:cs typeface="Open Sans"/>
                <a:sym typeface="Open Sans"/>
              </a:rPr>
              <a:t>smaller number of bins to have a better understanding of the data distribution.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16" name="Google Shape;716;p93"/>
          <p:cNvSpPr txBox="1"/>
          <p:nvPr>
            <p:ph idx="1" type="body"/>
          </p:nvPr>
        </p:nvSpPr>
        <p:spPr>
          <a:xfrm>
            <a:off x="275208" y="62144"/>
            <a:ext cx="11078592" cy="611481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As example, “price” here is an attribute range from 5,000 to 45,500.</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Using binning, we categorize the price into three bins: low price, medium price, and high prices.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the actual car dataset, ”price" is a numerical variable ranging from 5188 to 45400, it has 201 unique values.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We can categorize them into 3 bins: low, medium, and high-priced cars.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17" name="Google Shape;717;p93"/>
          <p:cNvPicPr preferRelativeResize="0"/>
          <p:nvPr/>
        </p:nvPicPr>
        <p:blipFill rotWithShape="1">
          <a:blip r:embed="rId3">
            <a:alphaModFix/>
          </a:blip>
          <a:srcRect b="0" l="0" r="0" t="0"/>
          <a:stretch/>
        </p:blipFill>
        <p:spPr>
          <a:xfrm>
            <a:off x="541998" y="3803045"/>
            <a:ext cx="7983064" cy="26768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4"/>
          <p:cNvSpPr txBox="1"/>
          <p:nvPr>
            <p:ph idx="1" type="body"/>
          </p:nvPr>
        </p:nvSpPr>
        <p:spPr>
          <a:xfrm>
            <a:off x="186431" y="106532"/>
            <a:ext cx="11167369" cy="607043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1800"/>
              <a:buFont typeface="Calibri"/>
              <a:buAutoNum type="arabicPeriod"/>
            </a:pPr>
            <a:r>
              <a:rPr b="0" i="0" lang="en-IN" sz="1800">
                <a:solidFill>
                  <a:srgbClr val="0074B5"/>
                </a:solidFill>
                <a:latin typeface="Open Sans"/>
                <a:ea typeface="Open Sans"/>
                <a:cs typeface="Open Sans"/>
                <a:sym typeface="Open Sans"/>
              </a:rPr>
              <a:t>In Python we can easily implement the binning: We would like 3 bins of equal binwidth, so we need 4 numbers as dividers that are equal distance apart.</a:t>
            </a:r>
            <a:endParaRPr/>
          </a:p>
          <a:p>
            <a:pPr indent="-228600" lvl="0" marL="228600" rtl="0" algn="l">
              <a:lnSpc>
                <a:spcPct val="90000"/>
              </a:lnSpc>
              <a:spcBef>
                <a:spcPts val="1000"/>
              </a:spcBef>
              <a:spcAft>
                <a:spcPts val="0"/>
              </a:spcAft>
              <a:buClr>
                <a:srgbClr val="0074B5"/>
              </a:buClr>
              <a:buSzPts val="1800"/>
              <a:buFont typeface="Calibri"/>
              <a:buAutoNum type="arabicPeriod"/>
            </a:pPr>
            <a:r>
              <a:rPr b="0" i="0" lang="en-IN" sz="1800" u="sng">
                <a:solidFill>
                  <a:srgbClr val="0074B5"/>
                </a:solidFill>
                <a:latin typeface="Open Sans"/>
                <a:ea typeface="Open Sans"/>
                <a:cs typeface="Open Sans"/>
                <a:sym typeface="Open Sans"/>
              </a:rPr>
              <a:t>First we use the numpy function “linspace” to return the array “bins” that contains </a:t>
            </a:r>
            <a:r>
              <a:rPr b="0" i="0" lang="en-IN" sz="1800">
                <a:solidFill>
                  <a:srgbClr val="0074B5"/>
                </a:solidFill>
                <a:latin typeface="Open Sans"/>
                <a:ea typeface="Open Sans"/>
                <a:cs typeface="Open Sans"/>
                <a:sym typeface="Open Sans"/>
              </a:rPr>
              <a:t>4 equally spaced numbers over the specified interval of the price.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23" name="Google Shape;723;p94"/>
          <p:cNvPicPr preferRelativeResize="0"/>
          <p:nvPr/>
        </p:nvPicPr>
        <p:blipFill rotWithShape="1">
          <a:blip r:embed="rId3">
            <a:alphaModFix/>
          </a:blip>
          <a:srcRect b="0" l="0" r="0" t="0"/>
          <a:stretch/>
        </p:blipFill>
        <p:spPr>
          <a:xfrm>
            <a:off x="651030" y="1294218"/>
            <a:ext cx="10632488" cy="541180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5"/>
          <p:cNvSpPr txBox="1"/>
          <p:nvPr>
            <p:ph idx="1" type="body"/>
          </p:nvPr>
        </p:nvSpPr>
        <p:spPr>
          <a:xfrm>
            <a:off x="781235" y="301841"/>
            <a:ext cx="10572565" cy="587512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create a list “group_names “ that contains the different bin names.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use the pandas function ”cut” to segment and sort the data values into bins.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You can then use histograms to visualize the distribution of the data after they’ve been divided into bins.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This is the histogram that we plotted based on the binning that we applied in the price </a:t>
            </a:r>
            <a:r>
              <a:rPr b="0" i="0" lang="en-IN" u="sng">
                <a:solidFill>
                  <a:srgbClr val="0074B5"/>
                </a:solidFill>
                <a:latin typeface="Open Sans"/>
                <a:ea typeface="Open Sans"/>
                <a:cs typeface="Open Sans"/>
                <a:sym typeface="Open Sans"/>
              </a:rPr>
              <a:t>feature.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29" name="Google Shape;729;p95"/>
          <p:cNvPicPr preferRelativeResize="0"/>
          <p:nvPr/>
        </p:nvPicPr>
        <p:blipFill rotWithShape="1">
          <a:blip r:embed="rId3">
            <a:alphaModFix/>
          </a:blip>
          <a:srcRect b="0" l="0" r="0" t="0"/>
          <a:stretch/>
        </p:blipFill>
        <p:spPr>
          <a:xfrm>
            <a:off x="2236140" y="3826276"/>
            <a:ext cx="7811098" cy="342514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35" name="Google Shape;735;p9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From the plot, it is clear that most cars have a low price, and only very few cars have high price.</a:t>
            </a:r>
            <a:endParaRPr/>
          </a:p>
          <a:p>
            <a:pPr indent="-228600" lvl="0" marL="228600" rtl="0" algn="l">
              <a:lnSpc>
                <a:spcPct val="90000"/>
              </a:lnSpc>
              <a:spcBef>
                <a:spcPts val="1000"/>
              </a:spcBef>
              <a:spcAft>
                <a:spcPts val="0"/>
              </a:spcAft>
              <a:buClr>
                <a:schemeClr val="dk1"/>
              </a:buClr>
              <a:buSzPts val="2800"/>
              <a:buChar char="•"/>
            </a:pPr>
            <a:br>
              <a:rPr lang="en-IN"/>
            </a:b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474747"/>
              </a:buClr>
              <a:buSzPct val="100000"/>
              <a:buFont typeface="Open Sans"/>
              <a:buNone/>
            </a:pPr>
            <a:r>
              <a:rPr b="1" lang="en-IN">
                <a:solidFill>
                  <a:srgbClr val="474747"/>
                </a:solidFill>
                <a:latin typeface="Open Sans"/>
                <a:ea typeface="Open Sans"/>
                <a:cs typeface="Open Sans"/>
                <a:sym typeface="Open Sans"/>
              </a:rPr>
              <a:t>Turning categorical variables into quantitative variables in Python </a:t>
            </a:r>
            <a:br>
              <a:rPr b="1" lang="en-IN">
                <a:solidFill>
                  <a:srgbClr val="474747"/>
                </a:solidFill>
                <a:latin typeface="Open Sans"/>
                <a:ea typeface="Open Sans"/>
                <a:cs typeface="Open Sans"/>
                <a:sym typeface="Open Sans"/>
              </a:rPr>
            </a:br>
            <a:endParaRPr/>
          </a:p>
        </p:txBody>
      </p:sp>
      <p:sp>
        <p:nvSpPr>
          <p:cNvPr id="741" name="Google Shape;741;p9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this video, we’ll discuss how to turn categorical variables into quantitative variables in Python.</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Most statistical models cannot take in objects or strings as input and, for model training, only take the numbers as inputs.</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the car dataset, the "fuel-type" feature as a categorical variable has two values, </a:t>
            </a:r>
            <a:r>
              <a:rPr b="1" i="0" lang="en-IN" u="sng">
                <a:solidFill>
                  <a:srgbClr val="333333"/>
                </a:solidFill>
                <a:latin typeface="Open Sans"/>
                <a:ea typeface="Open Sans"/>
                <a:cs typeface="Open Sans"/>
                <a:sym typeface="Open Sans"/>
              </a:rPr>
              <a:t>"gas" or "diesel”, which are in String format.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47" name="Google Shape;747;p98"/>
          <p:cNvSpPr txBox="1"/>
          <p:nvPr>
            <p:ph idx="1" type="body"/>
          </p:nvPr>
        </p:nvSpPr>
        <p:spPr>
          <a:xfrm>
            <a:off x="550416" y="186431"/>
            <a:ext cx="10803384" cy="599053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For further analysis, Jerry has to convert these variables into some form of numeric format.</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We encode the values by adding new features corresponding to each unique element in the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original feature we would like to encode.</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the case where the feature “Fuel” has two unique values, gas and diesel, we create two new features ‘gas’ and ‘diesel.'</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48" name="Google Shape;748;p98"/>
          <p:cNvPicPr preferRelativeResize="0"/>
          <p:nvPr/>
        </p:nvPicPr>
        <p:blipFill rotWithShape="1">
          <a:blip r:embed="rId3">
            <a:alphaModFix/>
          </a:blip>
          <a:srcRect b="0" l="0" r="0" t="0"/>
          <a:stretch/>
        </p:blipFill>
        <p:spPr>
          <a:xfrm>
            <a:off x="2271178" y="3365933"/>
            <a:ext cx="7649643" cy="330563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54" name="Google Shape;754;p99"/>
          <p:cNvSpPr txBox="1"/>
          <p:nvPr>
            <p:ph idx="1" type="body"/>
          </p:nvPr>
        </p:nvSpPr>
        <p:spPr>
          <a:xfrm>
            <a:off x="838200" y="94411"/>
            <a:ext cx="10515600" cy="608255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When a value occurs in the original feature we set the corresponding value to one in the new feature; the rest of the features are set to zero.</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a:solidFill>
                  <a:srgbClr val="0074B5"/>
                </a:solidFill>
                <a:latin typeface="Open Sans"/>
                <a:ea typeface="Open Sans"/>
                <a:cs typeface="Open Sans"/>
                <a:sym typeface="Open Sans"/>
              </a:rPr>
              <a:t>In the fuel example, for car B, the fuel value is diesel.</a:t>
            </a:r>
            <a:endParaRPr/>
          </a:p>
          <a:p>
            <a:pPr indent="-228600" lvl="0" marL="228600" rtl="0" algn="l">
              <a:lnSpc>
                <a:spcPct val="90000"/>
              </a:lnSpc>
              <a:spcBef>
                <a:spcPts val="1000"/>
              </a:spcBef>
              <a:spcAft>
                <a:spcPts val="0"/>
              </a:spcAft>
              <a:buClr>
                <a:srgbClr val="0074B5"/>
              </a:buClr>
              <a:buSzPts val="2800"/>
              <a:buFont typeface="Calibri"/>
              <a:buAutoNum type="arabicPeriod"/>
            </a:pPr>
            <a:r>
              <a:rPr b="0" i="0" lang="en-IN" u="sng">
                <a:solidFill>
                  <a:srgbClr val="0074B5"/>
                </a:solidFill>
                <a:latin typeface="Open Sans"/>
                <a:ea typeface="Open Sans"/>
                <a:cs typeface="Open Sans"/>
                <a:sym typeface="Open Sans"/>
              </a:rPr>
              <a:t>Therefore, we set the feature diesel equal to one and the gas feature to zero.</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55" name="Google Shape;755;p99"/>
          <p:cNvPicPr preferRelativeResize="0"/>
          <p:nvPr/>
        </p:nvPicPr>
        <p:blipFill rotWithShape="1">
          <a:blip r:embed="rId3">
            <a:alphaModFix/>
          </a:blip>
          <a:srcRect b="0" l="0" r="0" t="0"/>
          <a:stretch/>
        </p:blipFill>
        <p:spPr>
          <a:xfrm>
            <a:off x="4678268" y="2681055"/>
            <a:ext cx="6439799" cy="28219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2022-07-31T07:11:59Z</dcterms:created>
  <dc:creator>Sajidha Syed</dc:creator>
</cp:coreProperties>
</file>